
<file path=[Content_Types].xml><?xml version="1.0" encoding="utf-8"?>
<Types xmlns="http://schemas.openxmlformats.org/package/2006/content-types">
  <Default Extension="xml" ContentType="application/xml"/>
  <Default Extension="bin" ContentType="application/vnd.openxmlformats-officedocument.oleObject"/>
  <Default Extension="jpeg" ContentType="image/jpeg"/>
  <Default Extension="tiff" ContentType="image/tiff"/>
  <Default Extension="rels" ContentType="application/vnd.openxmlformats-package.relationships+xml"/>
  <Default Extension="vml" ContentType="application/vnd.openxmlformats-officedocument.vmlDrawing"/>
  <Default Extension="mov" ContentType="video/quicktime"/>
  <Default Extension="png" ContentType="image/png"/>
  <Default Extension="wmf" ContentType="image/x-w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tags/tag5.xml" ContentType="application/vnd.openxmlformats-officedocument.presentationml.tags+xml"/>
  <Override PartName="/ppt/notesSlides/notesSlide32.xml" ContentType="application/vnd.openxmlformats-officedocument.presentationml.notesSlide+xml"/>
  <Override PartName="/ppt/tags/tag6.xml" ContentType="application/vnd.openxmlformats-officedocument.presentationml.tags+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tags/tag7.xml" ContentType="application/vnd.openxmlformats-officedocument.presentationml.tags+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5" r:id="rId1"/>
  </p:sldMasterIdLst>
  <p:notesMasterIdLst>
    <p:notesMasterId r:id="rId53"/>
  </p:notesMasterIdLst>
  <p:handoutMasterIdLst>
    <p:handoutMasterId r:id="rId54"/>
  </p:handoutMasterIdLst>
  <p:sldIdLst>
    <p:sldId id="795" r:id="rId2"/>
    <p:sldId id="797" r:id="rId3"/>
    <p:sldId id="796" r:id="rId4"/>
    <p:sldId id="794" r:id="rId5"/>
    <p:sldId id="801" r:id="rId6"/>
    <p:sldId id="802" r:id="rId7"/>
    <p:sldId id="760" r:id="rId8"/>
    <p:sldId id="761" r:id="rId9"/>
    <p:sldId id="735" r:id="rId10"/>
    <p:sldId id="788" r:id="rId11"/>
    <p:sldId id="789" r:id="rId12"/>
    <p:sldId id="770" r:id="rId13"/>
    <p:sldId id="771" r:id="rId14"/>
    <p:sldId id="737" r:id="rId15"/>
    <p:sldId id="738" r:id="rId16"/>
    <p:sldId id="739" r:id="rId17"/>
    <p:sldId id="767" r:id="rId18"/>
    <p:sldId id="685" r:id="rId19"/>
    <p:sldId id="773" r:id="rId20"/>
    <p:sldId id="691" r:id="rId21"/>
    <p:sldId id="686" r:id="rId22"/>
    <p:sldId id="762" r:id="rId23"/>
    <p:sldId id="763" r:id="rId24"/>
    <p:sldId id="741" r:id="rId25"/>
    <p:sldId id="772" r:id="rId26"/>
    <p:sldId id="790" r:id="rId27"/>
    <p:sldId id="800" r:id="rId28"/>
    <p:sldId id="798" r:id="rId29"/>
    <p:sldId id="799" r:id="rId30"/>
    <p:sldId id="764" r:id="rId31"/>
    <p:sldId id="732" r:id="rId32"/>
    <p:sldId id="733" r:id="rId33"/>
    <p:sldId id="734" r:id="rId34"/>
    <p:sldId id="765" r:id="rId35"/>
    <p:sldId id="743" r:id="rId36"/>
    <p:sldId id="742" r:id="rId37"/>
    <p:sldId id="744" r:id="rId38"/>
    <p:sldId id="745" r:id="rId39"/>
    <p:sldId id="746" r:id="rId40"/>
    <p:sldId id="768" r:id="rId41"/>
    <p:sldId id="747" r:id="rId42"/>
    <p:sldId id="748" r:id="rId43"/>
    <p:sldId id="749" r:id="rId44"/>
    <p:sldId id="769" r:id="rId45"/>
    <p:sldId id="750" r:id="rId46"/>
    <p:sldId id="751" r:id="rId47"/>
    <p:sldId id="752" r:id="rId48"/>
    <p:sldId id="753" r:id="rId49"/>
    <p:sldId id="756" r:id="rId50"/>
    <p:sldId id="722" r:id="rId51"/>
    <p:sldId id="775" r:id="rId52"/>
  </p:sldIdLst>
  <p:sldSz cx="12192000" cy="6858000"/>
  <p:notesSz cx="7099300" cy="10234613"/>
  <p:custDataLst>
    <p:tags r:id="rId55"/>
  </p:custDataLst>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scaleToFitPaper="1" frameSlides="1"/>
  <p:clrMru>
    <a:srgbClr val="99CCFF"/>
    <a:srgbClr val="B5EDC2"/>
    <a:srgbClr val="FFCCFF"/>
    <a:srgbClr val="E8D1FF"/>
    <a:srgbClr val="ADF5B4"/>
    <a:srgbClr val="DEBDFF"/>
    <a:srgbClr val="CC99FF"/>
    <a:srgbClr val="FFFF00"/>
    <a:srgbClr val="3333FF"/>
    <a:srgbClr val="FF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150" autoAdjust="0"/>
    <p:restoredTop sz="85762" autoAdjust="0"/>
  </p:normalViewPr>
  <p:slideViewPr>
    <p:cSldViewPr>
      <p:cViewPr>
        <p:scale>
          <a:sx n="75" d="100"/>
          <a:sy n="75" d="100"/>
        </p:scale>
        <p:origin x="1184" y="148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90" d="100"/>
        <a:sy n="9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notesMaster" Target="notesMasters/notesMaster1.xml"/><Relationship Id="rId54" Type="http://schemas.openxmlformats.org/officeDocument/2006/relationships/handoutMaster" Target="handoutMasters/handoutMaster1.xml"/><Relationship Id="rId55" Type="http://schemas.openxmlformats.org/officeDocument/2006/relationships/tags" Target="tags/tag1.xml"/><Relationship Id="rId56" Type="http://schemas.openxmlformats.org/officeDocument/2006/relationships/presProps" Target="presProps.xml"/><Relationship Id="rId57" Type="http://schemas.openxmlformats.org/officeDocument/2006/relationships/viewProps" Target="viewProps.xml"/><Relationship Id="rId58" Type="http://schemas.openxmlformats.org/officeDocument/2006/relationships/theme" Target="theme/theme1.xml"/><Relationship Id="rId59"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0.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9378" name="Rectangle 2"/>
          <p:cNvSpPr>
            <a:spLocks noGrp="1" noChangeArrowheads="1"/>
          </p:cNvSpPr>
          <p:nvPr>
            <p:ph type="hdr" sz="quarter"/>
          </p:nvPr>
        </p:nvSpPr>
        <p:spPr bwMode="auto">
          <a:xfrm>
            <a:off x="0" y="0"/>
            <a:ext cx="3076575" cy="51117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a:defRPr sz="1300">
                <a:latin typeface="Arial" pitchFamily="34" charset="0"/>
              </a:defRPr>
            </a:lvl1pPr>
          </a:lstStyle>
          <a:p>
            <a:pPr>
              <a:defRPr/>
            </a:pPr>
            <a:endParaRPr lang="en-US"/>
          </a:p>
        </p:txBody>
      </p:sp>
      <p:sp>
        <p:nvSpPr>
          <p:cNvPr id="229379" name="Rectangle 3"/>
          <p:cNvSpPr>
            <a:spLocks noGrp="1" noChangeArrowheads="1"/>
          </p:cNvSpPr>
          <p:nvPr>
            <p:ph type="dt" sz="quarter" idx="1"/>
          </p:nvPr>
        </p:nvSpPr>
        <p:spPr bwMode="auto">
          <a:xfrm>
            <a:off x="4021138" y="0"/>
            <a:ext cx="3076575" cy="51117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a:defRPr sz="1300">
                <a:latin typeface="Arial" pitchFamily="34" charset="0"/>
              </a:defRPr>
            </a:lvl1pPr>
          </a:lstStyle>
          <a:p>
            <a:pPr>
              <a:defRPr/>
            </a:pPr>
            <a:endParaRPr lang="en-US"/>
          </a:p>
        </p:txBody>
      </p:sp>
      <p:sp>
        <p:nvSpPr>
          <p:cNvPr id="229380" name="Rectangle 4"/>
          <p:cNvSpPr>
            <a:spLocks noGrp="1" noChangeArrowheads="1"/>
          </p:cNvSpPr>
          <p:nvPr>
            <p:ph type="ftr" sz="quarter" idx="2"/>
          </p:nvPr>
        </p:nvSpPr>
        <p:spPr bwMode="auto">
          <a:xfrm>
            <a:off x="0" y="9721850"/>
            <a:ext cx="3076575" cy="51117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a:defRPr sz="1300">
                <a:latin typeface="Arial" pitchFamily="34" charset="0"/>
              </a:defRPr>
            </a:lvl1pPr>
          </a:lstStyle>
          <a:p>
            <a:pPr>
              <a:defRPr/>
            </a:pPr>
            <a:endParaRPr lang="en-US"/>
          </a:p>
        </p:txBody>
      </p:sp>
      <p:sp>
        <p:nvSpPr>
          <p:cNvPr id="229381" name="Rectangle 5"/>
          <p:cNvSpPr>
            <a:spLocks noGrp="1" noChangeArrowheads="1"/>
          </p:cNvSpPr>
          <p:nvPr>
            <p:ph type="sldNum" sz="quarter" idx="3"/>
          </p:nvPr>
        </p:nvSpPr>
        <p:spPr bwMode="auto">
          <a:xfrm>
            <a:off x="4021138" y="9721850"/>
            <a:ext cx="3076575" cy="51117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a:defRPr sz="1300">
                <a:latin typeface="Arial" pitchFamily="34" charset="0"/>
              </a:defRPr>
            </a:lvl1pPr>
          </a:lstStyle>
          <a:p>
            <a:pPr>
              <a:defRPr/>
            </a:pPr>
            <a:fld id="{C22A2D14-6BC9-4113-98E1-F44AD3AE5218}" type="slidenum">
              <a:rPr lang="en-US"/>
              <a:pPr>
                <a:defRPr/>
              </a:pPr>
              <a:t>‹#›</a:t>
            </a:fld>
            <a:endParaRPr lang="en-US"/>
          </a:p>
        </p:txBody>
      </p:sp>
    </p:spTree>
    <p:extLst>
      <p:ext uri="{BB962C8B-B14F-4D97-AF65-F5344CB8AC3E}">
        <p14:creationId xmlns:p14="http://schemas.microsoft.com/office/powerpoint/2010/main" val="234319268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3058" name="Rectangle 2"/>
          <p:cNvSpPr>
            <a:spLocks noGrp="1" noChangeArrowheads="1"/>
          </p:cNvSpPr>
          <p:nvPr>
            <p:ph type="hdr" sz="quarter"/>
          </p:nvPr>
        </p:nvSpPr>
        <p:spPr bwMode="auto">
          <a:xfrm>
            <a:off x="0" y="0"/>
            <a:ext cx="3076575" cy="51117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a:defRPr sz="1300">
                <a:latin typeface="Arial" pitchFamily="34" charset="0"/>
              </a:defRPr>
            </a:lvl1pPr>
          </a:lstStyle>
          <a:p>
            <a:pPr>
              <a:defRPr/>
            </a:pPr>
            <a:endParaRPr lang="en-US"/>
          </a:p>
        </p:txBody>
      </p:sp>
      <p:sp>
        <p:nvSpPr>
          <p:cNvPr id="173059" name="Rectangle 3"/>
          <p:cNvSpPr>
            <a:spLocks noGrp="1" noChangeArrowheads="1"/>
          </p:cNvSpPr>
          <p:nvPr>
            <p:ph type="dt" idx="1"/>
          </p:nvPr>
        </p:nvSpPr>
        <p:spPr bwMode="auto">
          <a:xfrm>
            <a:off x="4021138" y="0"/>
            <a:ext cx="3076575" cy="51117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a:defRPr sz="1300">
                <a:latin typeface="Arial" pitchFamily="34" charset="0"/>
              </a:defRPr>
            </a:lvl1pPr>
          </a:lstStyle>
          <a:p>
            <a:pPr>
              <a:defRPr/>
            </a:pPr>
            <a:endParaRPr lang="en-US"/>
          </a:p>
        </p:txBody>
      </p:sp>
      <p:sp>
        <p:nvSpPr>
          <p:cNvPr id="37892" name="Rectangle 4"/>
          <p:cNvSpPr>
            <a:spLocks noGrp="1" noRot="1" noChangeAspect="1" noChangeArrowheads="1" noTextEdit="1"/>
          </p:cNvSpPr>
          <p:nvPr>
            <p:ph type="sldImg" idx="2"/>
          </p:nvPr>
        </p:nvSpPr>
        <p:spPr bwMode="auto">
          <a:xfrm>
            <a:off x="990600" y="768350"/>
            <a:ext cx="5118100" cy="3838575"/>
          </a:xfrm>
          <a:prstGeom prst="rect">
            <a:avLst/>
          </a:prstGeom>
          <a:noFill/>
          <a:ln w="9525">
            <a:solidFill>
              <a:srgbClr val="000000"/>
            </a:solidFill>
            <a:miter lim="800000"/>
            <a:headEnd/>
            <a:tailEnd/>
          </a:ln>
        </p:spPr>
      </p:sp>
      <p:sp>
        <p:nvSpPr>
          <p:cNvPr id="173061" name="Rectangle 5"/>
          <p:cNvSpPr>
            <a:spLocks noGrp="1" noChangeArrowheads="1"/>
          </p:cNvSpPr>
          <p:nvPr>
            <p:ph type="body" sz="quarter" idx="3"/>
          </p:nvPr>
        </p:nvSpPr>
        <p:spPr bwMode="auto">
          <a:xfrm>
            <a:off x="709613" y="4862513"/>
            <a:ext cx="5680075" cy="4603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173062" name="Rectangle 6"/>
          <p:cNvSpPr>
            <a:spLocks noGrp="1" noChangeArrowheads="1"/>
          </p:cNvSpPr>
          <p:nvPr>
            <p:ph type="ftr" sz="quarter" idx="4"/>
          </p:nvPr>
        </p:nvSpPr>
        <p:spPr bwMode="auto">
          <a:xfrm>
            <a:off x="0" y="9721850"/>
            <a:ext cx="3076575" cy="51117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a:defRPr sz="1300">
                <a:latin typeface="Arial" pitchFamily="34" charset="0"/>
              </a:defRPr>
            </a:lvl1pPr>
          </a:lstStyle>
          <a:p>
            <a:pPr>
              <a:defRPr/>
            </a:pPr>
            <a:endParaRPr lang="en-US"/>
          </a:p>
        </p:txBody>
      </p:sp>
      <p:sp>
        <p:nvSpPr>
          <p:cNvPr id="173063" name="Rectangle 7"/>
          <p:cNvSpPr>
            <a:spLocks noGrp="1" noChangeArrowheads="1"/>
          </p:cNvSpPr>
          <p:nvPr>
            <p:ph type="sldNum" sz="quarter" idx="5"/>
          </p:nvPr>
        </p:nvSpPr>
        <p:spPr bwMode="auto">
          <a:xfrm>
            <a:off x="4021138" y="9721850"/>
            <a:ext cx="3076575" cy="51117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a:defRPr sz="1300">
                <a:latin typeface="Arial" pitchFamily="34" charset="0"/>
              </a:defRPr>
            </a:lvl1pPr>
          </a:lstStyle>
          <a:p>
            <a:pPr>
              <a:defRPr/>
            </a:pPr>
            <a:fld id="{DC3ED746-492E-4D0C-832A-ACED5D621C80}" type="slidenum">
              <a:rPr lang="en-US"/>
              <a:pPr>
                <a:defRPr/>
              </a:pPr>
              <a:t>‹#›</a:t>
            </a:fld>
            <a:endParaRPr lang="en-US"/>
          </a:p>
        </p:txBody>
      </p:sp>
    </p:spTree>
    <p:extLst>
      <p:ext uri="{BB962C8B-B14F-4D97-AF65-F5344CB8AC3E}">
        <p14:creationId xmlns:p14="http://schemas.microsoft.com/office/powerpoint/2010/main" val="305068556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34" charset="0"/>
        <a:ea typeface="+mn-ea"/>
        <a:cs typeface="+mn-cs"/>
      </a:defRPr>
    </a:lvl1pPr>
    <a:lvl2pPr marL="457200" algn="l" rtl="0" eaLnBrk="0" fontAlgn="base" hangingPunct="0">
      <a:spcBef>
        <a:spcPct val="30000"/>
      </a:spcBef>
      <a:spcAft>
        <a:spcPct val="0"/>
      </a:spcAft>
      <a:defRPr sz="1200" kern="1200">
        <a:solidFill>
          <a:schemeClr val="tx1"/>
        </a:solidFill>
        <a:latin typeface="Arial" pitchFamily="34" charset="0"/>
        <a:ea typeface="+mn-ea"/>
        <a:cs typeface="+mn-cs"/>
      </a:defRPr>
    </a:lvl2pPr>
    <a:lvl3pPr marL="914400" algn="l" rtl="0" eaLnBrk="0" fontAlgn="base" hangingPunct="0">
      <a:spcBef>
        <a:spcPct val="30000"/>
      </a:spcBef>
      <a:spcAft>
        <a:spcPct val="0"/>
      </a:spcAft>
      <a:defRPr sz="1200" kern="1200">
        <a:solidFill>
          <a:schemeClr val="tx1"/>
        </a:solidFill>
        <a:latin typeface="Arial" pitchFamily="34" charset="0"/>
        <a:ea typeface="+mn-ea"/>
        <a:cs typeface="+mn-cs"/>
      </a:defRPr>
    </a:lvl3pPr>
    <a:lvl4pPr marL="1371600" algn="l" rtl="0" eaLnBrk="0" fontAlgn="base" hangingPunct="0">
      <a:spcBef>
        <a:spcPct val="30000"/>
      </a:spcBef>
      <a:spcAft>
        <a:spcPct val="0"/>
      </a:spcAft>
      <a:defRPr sz="1200" kern="1200">
        <a:solidFill>
          <a:schemeClr val="tx1"/>
        </a:solidFill>
        <a:latin typeface="Arial" pitchFamily="34" charset="0"/>
        <a:ea typeface="+mn-ea"/>
        <a:cs typeface="+mn-cs"/>
      </a:defRPr>
    </a:lvl4pPr>
    <a:lvl5pPr marL="1828800" algn="l" rtl="0" eaLnBrk="0" fontAlgn="base" hangingPunct="0">
      <a:spcBef>
        <a:spcPct val="30000"/>
      </a:spcBef>
      <a:spcAft>
        <a:spcPct val="0"/>
      </a:spcAft>
      <a:defRPr sz="1200" kern="1200">
        <a:solidFill>
          <a:schemeClr val="tx1"/>
        </a:solidFill>
        <a:latin typeface="Arial"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996F55F6-D0E2-4062-B19D-33C0339B3093}" type="slidenum">
              <a:rPr lang="en-US" altLang="en-US" sz="1200" smtClean="0">
                <a:latin typeface="Arial" charset="0"/>
              </a:rPr>
              <a:pPr/>
              <a:t>1</a:t>
            </a:fld>
            <a:endParaRPr lang="en-US" altLang="en-US" sz="1200">
              <a:latin typeface="Arial" charset="0"/>
            </a:endParaRPr>
          </a:p>
        </p:txBody>
      </p:sp>
      <p:sp>
        <p:nvSpPr>
          <p:cNvPr id="65539" name="Rectangle 2"/>
          <p:cNvSpPr>
            <a:spLocks noGrp="1" noRot="1" noChangeAspect="1" noChangeArrowheads="1" noTextEdit="1"/>
          </p:cNvSpPr>
          <p:nvPr>
            <p:ph type="sldImg"/>
          </p:nvPr>
        </p:nvSpPr>
        <p:spPr>
          <a:xfrm>
            <a:off x="138113" y="768350"/>
            <a:ext cx="6823075" cy="3838575"/>
          </a:xfrm>
          <a:ln/>
        </p:spPr>
      </p:sp>
      <p:sp>
        <p:nvSpPr>
          <p:cNvPr id="655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7625400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Slide Image Placeholder 1"/>
          <p:cNvSpPr>
            <a:spLocks noGrp="1" noRot="1" noChangeAspect="1" noTextEdit="1"/>
          </p:cNvSpPr>
          <p:nvPr>
            <p:ph type="sldImg"/>
          </p:nvPr>
        </p:nvSpPr>
        <p:spPr>
          <a:xfrm>
            <a:off x="138113" y="768350"/>
            <a:ext cx="6823075" cy="3838575"/>
          </a:xfrm>
          <a:ln/>
        </p:spPr>
      </p:sp>
      <p:sp>
        <p:nvSpPr>
          <p:cNvPr id="39939" name="Notes Placeholder 2"/>
          <p:cNvSpPr>
            <a:spLocks noGrp="1"/>
          </p:cNvSpPr>
          <p:nvPr>
            <p:ph type="body" idx="1"/>
          </p:nvPr>
        </p:nvSpPr>
        <p:spPr>
          <a:noFill/>
          <a:ln/>
        </p:spPr>
        <p:txBody>
          <a:bodyPr/>
          <a:lstStyle/>
          <a:p>
            <a:r>
              <a:rPr lang="en-US" dirty="0" smtClean="0">
                <a:latin typeface="Arial" charset="0"/>
              </a:rPr>
              <a:t>Let’s image they are actually random ghosts.  2 layers</a:t>
            </a:r>
            <a:r>
              <a:rPr lang="en-US" baseline="0" dirty="0" smtClean="0">
                <a:latin typeface="Arial" charset="0"/>
              </a:rPr>
              <a:t> of random ghost actions.</a:t>
            </a:r>
          </a:p>
          <a:p>
            <a:r>
              <a:rPr lang="en-US" baseline="0" dirty="0" smtClean="0">
                <a:latin typeface="Arial" charset="0"/>
              </a:rPr>
              <a:t>At the actual end of the game, we have the score.  But we can’t do that so we have to cut the process off.</a:t>
            </a:r>
          </a:p>
          <a:p>
            <a:r>
              <a:rPr lang="en-US" baseline="0" dirty="0" smtClean="0">
                <a:latin typeface="Arial" charset="0"/>
              </a:rPr>
              <a:t>So we need some way of evaluating the </a:t>
            </a:r>
            <a:endParaRPr lang="en-US" dirty="0" smtClean="0">
              <a:latin typeface="Arial" charset="0"/>
            </a:endParaRPr>
          </a:p>
        </p:txBody>
      </p:sp>
      <p:sp>
        <p:nvSpPr>
          <p:cNvPr id="39940" name="Slide Number Placeholder 3"/>
          <p:cNvSpPr>
            <a:spLocks noGrp="1"/>
          </p:cNvSpPr>
          <p:nvPr>
            <p:ph type="sldNum" sz="quarter" idx="5"/>
          </p:nvPr>
        </p:nvSpPr>
        <p:spPr>
          <a:noFill/>
        </p:spPr>
        <p:txBody>
          <a:bodyPr/>
          <a:lstStyle/>
          <a:p>
            <a:fld id="{9B419C55-7AEA-4EB9-BA9F-F72D46856111}" type="slidenum">
              <a:rPr lang="en-US" smtClean="0">
                <a:latin typeface="Arial" charset="0"/>
              </a:rPr>
              <a:pPr/>
              <a:t>16</a:t>
            </a:fld>
            <a:endParaRPr lang="en-US" smtClean="0">
              <a:latin typeface="Arial"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smtClean="0"/>
              <a:t>In general, we will be computing</a:t>
            </a:r>
            <a:r>
              <a:rPr lang="en-US" baseline="0" dirty="0" smtClean="0"/>
              <a:t> probabilities.  As we get more evidence the probabilities will change.  We will look at Probabilistic Inference later in this course.</a:t>
            </a:r>
            <a:endParaRPr lang="en-US" dirty="0"/>
          </a:p>
        </p:txBody>
      </p:sp>
      <p:sp>
        <p:nvSpPr>
          <p:cNvPr id="4" name="Slide Number Placeholder 3"/>
          <p:cNvSpPr>
            <a:spLocks noGrp="1"/>
          </p:cNvSpPr>
          <p:nvPr>
            <p:ph type="sldNum" sz="quarter" idx="10"/>
          </p:nvPr>
        </p:nvSpPr>
        <p:spPr/>
        <p:txBody>
          <a:bodyPr/>
          <a:lstStyle/>
          <a:p>
            <a:pPr>
              <a:defRPr/>
            </a:pPr>
            <a:fld id="{DC3ED746-492E-4D0C-832A-ACED5D621C80}" type="slidenum">
              <a:rPr lang="en-US" smtClean="0"/>
              <a:pPr>
                <a:defRPr/>
              </a:pPr>
              <a:t>18</a:t>
            </a:fld>
            <a:endParaRPr lang="en-US"/>
          </a:p>
        </p:txBody>
      </p:sp>
    </p:spTree>
    <p:extLst>
      <p:ext uri="{BB962C8B-B14F-4D97-AF65-F5344CB8AC3E}">
        <p14:creationId xmlns:p14="http://schemas.microsoft.com/office/powerpoint/2010/main" val="821846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Image Placeholder 1"/>
          <p:cNvSpPr>
            <a:spLocks noGrp="1" noRot="1" noChangeAspect="1" noTextEdit="1"/>
          </p:cNvSpPr>
          <p:nvPr>
            <p:ph type="sldImg"/>
          </p:nvPr>
        </p:nvSpPr>
        <p:spPr>
          <a:xfrm>
            <a:off x="138113" y="768350"/>
            <a:ext cx="6823075" cy="3838575"/>
          </a:xfrm>
          <a:ln/>
        </p:spPr>
      </p:sp>
      <p:sp>
        <p:nvSpPr>
          <p:cNvPr id="40963" name="Notes Placeholder 2"/>
          <p:cNvSpPr>
            <a:spLocks noGrp="1"/>
          </p:cNvSpPr>
          <p:nvPr>
            <p:ph type="body" idx="1"/>
          </p:nvPr>
        </p:nvSpPr>
        <p:spPr>
          <a:noFill/>
          <a:ln/>
        </p:spPr>
        <p:txBody>
          <a:bodyPr/>
          <a:lstStyle/>
          <a:p>
            <a:endParaRPr lang="en-US" smtClean="0">
              <a:latin typeface="Arial" charset="0"/>
            </a:endParaRPr>
          </a:p>
        </p:txBody>
      </p:sp>
      <p:sp>
        <p:nvSpPr>
          <p:cNvPr id="40964" name="Slide Number Placeholder 3"/>
          <p:cNvSpPr>
            <a:spLocks noGrp="1"/>
          </p:cNvSpPr>
          <p:nvPr>
            <p:ph type="sldNum" sz="quarter" idx="5"/>
          </p:nvPr>
        </p:nvSpPr>
        <p:spPr>
          <a:noFill/>
        </p:spPr>
        <p:txBody>
          <a:bodyPr/>
          <a:lstStyle/>
          <a:p>
            <a:fld id="{736832FB-2179-4C80-8AB1-E690711A109F}" type="slidenum">
              <a:rPr lang="en-US" smtClean="0">
                <a:latin typeface="Arial" charset="0"/>
              </a:rPr>
              <a:pPr/>
              <a:t>19</a:t>
            </a:fld>
            <a:endParaRPr lang="en-US" smtClean="0">
              <a:latin typeface="Arial"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smtClean="0"/>
              <a:t>Where</a:t>
            </a:r>
            <a:r>
              <a:rPr lang="en-US" baseline="0" dirty="0" smtClean="0"/>
              <a:t> do the probabilities come from?  For today, they come from the probability fairy. They are given by the problem definition.  Later we will look at how to compute them.</a:t>
            </a:r>
            <a:endParaRPr lang="en-US" dirty="0"/>
          </a:p>
        </p:txBody>
      </p:sp>
      <p:sp>
        <p:nvSpPr>
          <p:cNvPr id="4" name="Slide Number Placeholder 3"/>
          <p:cNvSpPr>
            <a:spLocks noGrp="1"/>
          </p:cNvSpPr>
          <p:nvPr>
            <p:ph type="sldNum" sz="quarter" idx="10"/>
          </p:nvPr>
        </p:nvSpPr>
        <p:spPr/>
        <p:txBody>
          <a:bodyPr/>
          <a:lstStyle/>
          <a:p>
            <a:pPr>
              <a:defRPr/>
            </a:pPr>
            <a:fld id="{DC3ED746-492E-4D0C-832A-ACED5D621C80}" type="slidenum">
              <a:rPr lang="en-US" smtClean="0"/>
              <a:pPr>
                <a:defRPr/>
              </a:pPr>
              <a:t>20</a:t>
            </a:fld>
            <a:endParaRPr lang="en-US"/>
          </a:p>
        </p:txBody>
      </p:sp>
    </p:spTree>
    <p:extLst>
      <p:ext uri="{BB962C8B-B14F-4D97-AF65-F5344CB8AC3E}">
        <p14:creationId xmlns:p14="http://schemas.microsoft.com/office/powerpoint/2010/main" val="20049864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mr-IN" dirty="0" smtClean="0"/>
              <a:t>…</a:t>
            </a:r>
            <a:r>
              <a:rPr lang="en-US" dirty="0" smtClean="0"/>
              <a:t>Except, what if your opponent simulates you?  You can get into this crazy recursive trees. If you go too far down the computation then</a:t>
            </a:r>
          </a:p>
          <a:p>
            <a:r>
              <a:rPr lang="en-US" dirty="0" smtClean="0"/>
              <a:t>That</a:t>
            </a:r>
            <a:r>
              <a:rPr lang="en-US" baseline="0" dirty="0" smtClean="0"/>
              <a:t> only really works out for minimax. </a:t>
            </a:r>
            <a:endParaRPr lang="en-US" dirty="0"/>
          </a:p>
        </p:txBody>
      </p:sp>
      <p:sp>
        <p:nvSpPr>
          <p:cNvPr id="4" name="Slide Number Placeholder 3"/>
          <p:cNvSpPr>
            <a:spLocks noGrp="1"/>
          </p:cNvSpPr>
          <p:nvPr>
            <p:ph type="sldNum" sz="quarter" idx="10"/>
          </p:nvPr>
        </p:nvSpPr>
        <p:spPr/>
        <p:txBody>
          <a:bodyPr/>
          <a:lstStyle/>
          <a:p>
            <a:pPr>
              <a:defRPr/>
            </a:pPr>
            <a:fld id="{DC3ED746-492E-4D0C-832A-ACED5D621C80}" type="slidenum">
              <a:rPr lang="en-US" smtClean="0"/>
              <a:pPr>
                <a:defRPr/>
              </a:pPr>
              <a:t>22</a:t>
            </a:fld>
            <a:endParaRPr lang="en-US"/>
          </a:p>
        </p:txBody>
      </p:sp>
    </p:spTree>
    <p:extLst>
      <p:ext uri="{BB962C8B-B14F-4D97-AF65-F5344CB8AC3E}">
        <p14:creationId xmlns:p14="http://schemas.microsoft.com/office/powerpoint/2010/main" val="1029015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smtClean="0"/>
              <a:t>What ar</a:t>
            </a:r>
            <a:r>
              <a:rPr lang="en-US" baseline="0" dirty="0" smtClean="0"/>
              <a:t>e the utilities?  What are the probabilities?  Are the opponents using adversaries strategies, or are the outcomes due to chance?</a:t>
            </a:r>
            <a:endParaRPr lang="en-US" dirty="0"/>
          </a:p>
        </p:txBody>
      </p:sp>
      <p:sp>
        <p:nvSpPr>
          <p:cNvPr id="4" name="Slide Number Placeholder 3"/>
          <p:cNvSpPr>
            <a:spLocks noGrp="1"/>
          </p:cNvSpPr>
          <p:nvPr>
            <p:ph type="sldNum" sz="quarter" idx="10"/>
          </p:nvPr>
        </p:nvSpPr>
        <p:spPr/>
        <p:txBody>
          <a:bodyPr/>
          <a:lstStyle/>
          <a:p>
            <a:pPr>
              <a:defRPr/>
            </a:pPr>
            <a:fld id="{DC3ED746-492E-4D0C-832A-ACED5D621C80}" type="slidenum">
              <a:rPr lang="en-US" smtClean="0"/>
              <a:pPr>
                <a:defRPr/>
              </a:pPr>
              <a:t>23</a:t>
            </a:fld>
            <a:endParaRPr lang="en-US"/>
          </a:p>
        </p:txBody>
      </p:sp>
    </p:spTree>
    <p:extLst>
      <p:ext uri="{BB962C8B-B14F-4D97-AF65-F5344CB8AC3E}">
        <p14:creationId xmlns:p14="http://schemas.microsoft.com/office/powerpoint/2010/main" val="6414528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Image Placeholder 1"/>
          <p:cNvSpPr>
            <a:spLocks noGrp="1" noRot="1" noChangeAspect="1" noTextEdit="1"/>
          </p:cNvSpPr>
          <p:nvPr>
            <p:ph type="sldImg"/>
          </p:nvPr>
        </p:nvSpPr>
        <p:spPr>
          <a:xfrm>
            <a:off x="138113" y="768350"/>
            <a:ext cx="6823075" cy="3838575"/>
          </a:xfrm>
          <a:ln/>
        </p:spPr>
      </p:sp>
      <p:sp>
        <p:nvSpPr>
          <p:cNvPr id="41987" name="Notes Placeholder 2"/>
          <p:cNvSpPr>
            <a:spLocks noGrp="1"/>
          </p:cNvSpPr>
          <p:nvPr>
            <p:ph type="body" idx="1"/>
          </p:nvPr>
        </p:nvSpPr>
        <p:spPr>
          <a:noFill/>
          <a:ln/>
        </p:spPr>
        <p:txBody>
          <a:bodyPr/>
          <a:lstStyle/>
          <a:p>
            <a:r>
              <a:rPr lang="en-US" dirty="0" smtClean="0">
                <a:latin typeface="Arial" charset="0"/>
              </a:rPr>
              <a:t>Dangerous optimism</a:t>
            </a:r>
            <a:r>
              <a:rPr lang="en-US" baseline="0" dirty="0" smtClean="0">
                <a:latin typeface="Arial" charset="0"/>
              </a:rPr>
              <a:t> leads you to do dangerous things, and you’re basically going to get mugged a lot.</a:t>
            </a:r>
          </a:p>
          <a:p>
            <a:r>
              <a:rPr lang="en-US" baseline="0" dirty="0" smtClean="0">
                <a:latin typeface="Arial" charset="0"/>
              </a:rPr>
              <a:t>Dangerous pessimism.  It could be a vampire bunny, but it’s probably not.</a:t>
            </a:r>
            <a:endParaRPr lang="en-US" dirty="0" smtClean="0">
              <a:latin typeface="Arial" charset="0"/>
            </a:endParaRPr>
          </a:p>
        </p:txBody>
      </p:sp>
      <p:sp>
        <p:nvSpPr>
          <p:cNvPr id="41988" name="Slide Number Placeholder 3"/>
          <p:cNvSpPr>
            <a:spLocks noGrp="1"/>
          </p:cNvSpPr>
          <p:nvPr>
            <p:ph type="sldNum" sz="quarter" idx="5"/>
          </p:nvPr>
        </p:nvSpPr>
        <p:spPr>
          <a:noFill/>
        </p:spPr>
        <p:txBody>
          <a:bodyPr/>
          <a:lstStyle/>
          <a:p>
            <a:fld id="{16FA9C23-4665-4838-ABA4-CC8DE95B3F24}" type="slidenum">
              <a:rPr lang="en-US" smtClean="0">
                <a:latin typeface="Arial" charset="0"/>
              </a:rPr>
              <a:pPr/>
              <a:t>24</a:t>
            </a:fld>
            <a:endParaRPr lang="en-US" smtClean="0">
              <a:latin typeface="Arial"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Image Placeholder 1"/>
          <p:cNvSpPr>
            <a:spLocks noGrp="1" noRot="1" noChangeAspect="1" noTextEdit="1"/>
          </p:cNvSpPr>
          <p:nvPr>
            <p:ph type="sldImg"/>
          </p:nvPr>
        </p:nvSpPr>
        <p:spPr>
          <a:xfrm>
            <a:off x="138113" y="768350"/>
            <a:ext cx="6823075" cy="3838575"/>
          </a:xfrm>
          <a:ln/>
        </p:spPr>
      </p:sp>
      <p:sp>
        <p:nvSpPr>
          <p:cNvPr id="41987" name="Notes Placeholder 2"/>
          <p:cNvSpPr>
            <a:spLocks noGrp="1"/>
          </p:cNvSpPr>
          <p:nvPr>
            <p:ph type="body" idx="1"/>
          </p:nvPr>
        </p:nvSpPr>
        <p:spPr>
          <a:noFill/>
          <a:ln/>
        </p:spPr>
        <p:txBody>
          <a:bodyPr/>
          <a:lstStyle/>
          <a:p>
            <a:r>
              <a:rPr lang="en-US" smtClean="0">
                <a:latin typeface="Arial" charset="0"/>
              </a:rPr>
              <a:t>python pacman.py -g SmartGhost -l trapped2 -p ExpectimaxAgent -a depth=4,evalFn=better</a:t>
            </a:r>
          </a:p>
        </p:txBody>
      </p:sp>
      <p:sp>
        <p:nvSpPr>
          <p:cNvPr id="41988" name="Slide Number Placeholder 3"/>
          <p:cNvSpPr>
            <a:spLocks noGrp="1"/>
          </p:cNvSpPr>
          <p:nvPr>
            <p:ph type="sldNum" sz="quarter" idx="5"/>
          </p:nvPr>
        </p:nvSpPr>
        <p:spPr>
          <a:noFill/>
        </p:spPr>
        <p:txBody>
          <a:bodyPr/>
          <a:lstStyle/>
          <a:p>
            <a:fld id="{16FA9C23-4665-4838-ABA4-CC8DE95B3F24}" type="slidenum">
              <a:rPr lang="en-US" smtClean="0">
                <a:latin typeface="Arial" charset="0"/>
              </a:rPr>
              <a:pPr/>
              <a:t>25</a:t>
            </a:fld>
            <a:endParaRPr lang="en-US" smtClean="0">
              <a:latin typeface="Arial"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smtClean="0"/>
              <a:t>What’s going to happen?  You’re going to go</a:t>
            </a:r>
            <a:r>
              <a:rPr lang="en-US" baseline="0" dirty="0" smtClean="0"/>
              <a:t> straight to the dot.</a:t>
            </a:r>
          </a:p>
          <a:p>
            <a:endParaRPr lang="en-US" dirty="0"/>
          </a:p>
        </p:txBody>
      </p:sp>
      <p:sp>
        <p:nvSpPr>
          <p:cNvPr id="4" name="Slide Number Placeholder 3"/>
          <p:cNvSpPr>
            <a:spLocks noGrp="1"/>
          </p:cNvSpPr>
          <p:nvPr>
            <p:ph type="sldNum" sz="quarter" idx="10"/>
          </p:nvPr>
        </p:nvSpPr>
        <p:spPr/>
        <p:txBody>
          <a:bodyPr/>
          <a:lstStyle/>
          <a:p>
            <a:pPr>
              <a:defRPr/>
            </a:pPr>
            <a:fld id="{DC3ED746-492E-4D0C-832A-ACED5D621C80}" type="slidenum">
              <a:rPr lang="en-US" smtClean="0"/>
              <a:pPr>
                <a:defRPr/>
              </a:pPr>
              <a:t>26</a:t>
            </a:fld>
            <a:endParaRPr lang="en-US"/>
          </a:p>
        </p:txBody>
      </p:sp>
    </p:spTree>
    <p:extLst>
      <p:ext uri="{BB962C8B-B14F-4D97-AF65-F5344CB8AC3E}">
        <p14:creationId xmlns:p14="http://schemas.microsoft.com/office/powerpoint/2010/main" val="5745069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smtClean="0"/>
              <a:t>What happens when the</a:t>
            </a:r>
            <a:r>
              <a:rPr lang="en-US" baseline="0" dirty="0" smtClean="0"/>
              <a:t> ghost is adversarial?  You should choose minimax.  Your score is going to be lower, but that’s fine.  It doesn’t mean that your strategy was wrong, it just meant that the world was harder.</a:t>
            </a:r>
            <a:endParaRPr lang="en-US" dirty="0"/>
          </a:p>
        </p:txBody>
      </p:sp>
      <p:sp>
        <p:nvSpPr>
          <p:cNvPr id="4" name="Slide Number Placeholder 3"/>
          <p:cNvSpPr>
            <a:spLocks noGrp="1"/>
          </p:cNvSpPr>
          <p:nvPr>
            <p:ph type="sldNum" sz="quarter" idx="10"/>
          </p:nvPr>
        </p:nvSpPr>
        <p:spPr/>
        <p:txBody>
          <a:bodyPr/>
          <a:lstStyle/>
          <a:p>
            <a:pPr>
              <a:defRPr/>
            </a:pPr>
            <a:fld id="{DC3ED746-492E-4D0C-832A-ACED5D621C80}" type="slidenum">
              <a:rPr lang="en-US" smtClean="0"/>
              <a:pPr>
                <a:defRPr/>
              </a:pPr>
              <a:t>27</a:t>
            </a:fld>
            <a:endParaRPr lang="en-US"/>
          </a:p>
        </p:txBody>
      </p:sp>
    </p:spTree>
    <p:extLst>
      <p:ext uri="{BB962C8B-B14F-4D97-AF65-F5344CB8AC3E}">
        <p14:creationId xmlns:p14="http://schemas.microsoft.com/office/powerpoint/2010/main" val="2710952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996F55F6-D0E2-4062-B19D-33C0339B3093}" type="slidenum">
              <a:rPr lang="en-US" altLang="en-US" sz="1200" smtClean="0">
                <a:latin typeface="Arial" charset="0"/>
              </a:rPr>
              <a:pPr/>
              <a:t>2</a:t>
            </a:fld>
            <a:endParaRPr lang="en-US" altLang="en-US" sz="1200">
              <a:latin typeface="Arial" charset="0"/>
            </a:endParaRPr>
          </a:p>
        </p:txBody>
      </p:sp>
      <p:sp>
        <p:nvSpPr>
          <p:cNvPr id="65539" name="Rectangle 2"/>
          <p:cNvSpPr>
            <a:spLocks noGrp="1" noRot="1" noChangeAspect="1" noChangeArrowheads="1" noTextEdit="1"/>
          </p:cNvSpPr>
          <p:nvPr>
            <p:ph type="sldImg"/>
          </p:nvPr>
        </p:nvSpPr>
        <p:spPr>
          <a:xfrm>
            <a:off x="138113" y="768350"/>
            <a:ext cx="6823075" cy="3838575"/>
          </a:xfrm>
          <a:ln/>
        </p:spPr>
      </p:sp>
      <p:sp>
        <p:nvSpPr>
          <p:cNvPr id="655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31144379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smtClean="0"/>
              <a:t>What happens when you get things wrong?  You think</a:t>
            </a:r>
            <a:r>
              <a:rPr lang="en-US" baseline="0" dirty="0" smtClean="0"/>
              <a:t> that the ghost is random, but it’s </a:t>
            </a:r>
            <a:r>
              <a:rPr lang="en-US" baseline="0" dirty="0" err="1" smtClean="0"/>
              <a:t>adverarial</a:t>
            </a:r>
            <a:r>
              <a:rPr lang="en-US" baseline="0" dirty="0" smtClean="0"/>
              <a:t>. </a:t>
            </a:r>
            <a:endParaRPr lang="en-US" dirty="0" smtClean="0"/>
          </a:p>
          <a:p>
            <a:r>
              <a:rPr lang="en-US" dirty="0" smtClean="0"/>
              <a:t>The</a:t>
            </a:r>
            <a:r>
              <a:rPr lang="en-US" baseline="0" dirty="0" smtClean="0"/>
              <a:t> ghost will come right for you, but you don’t know that so you’ll take a risk.  Sometimes this works out, sometimes it doesn’t.</a:t>
            </a:r>
            <a:endParaRPr lang="en-US" dirty="0"/>
          </a:p>
        </p:txBody>
      </p:sp>
      <p:sp>
        <p:nvSpPr>
          <p:cNvPr id="4" name="Slide Number Placeholder 3"/>
          <p:cNvSpPr>
            <a:spLocks noGrp="1"/>
          </p:cNvSpPr>
          <p:nvPr>
            <p:ph type="sldNum" sz="quarter" idx="10"/>
          </p:nvPr>
        </p:nvSpPr>
        <p:spPr/>
        <p:txBody>
          <a:bodyPr/>
          <a:lstStyle/>
          <a:p>
            <a:pPr>
              <a:defRPr/>
            </a:pPr>
            <a:fld id="{DC3ED746-492E-4D0C-832A-ACED5D621C80}" type="slidenum">
              <a:rPr lang="en-US" smtClean="0"/>
              <a:pPr>
                <a:defRPr/>
              </a:pPr>
              <a:t>28</a:t>
            </a:fld>
            <a:endParaRPr lang="en-US"/>
          </a:p>
        </p:txBody>
      </p:sp>
    </p:spTree>
    <p:extLst>
      <p:ext uri="{BB962C8B-B14F-4D97-AF65-F5344CB8AC3E}">
        <p14:creationId xmlns:p14="http://schemas.microsoft.com/office/powerpoint/2010/main" val="6689710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smtClean="0"/>
              <a:t>What happens</a:t>
            </a:r>
            <a:r>
              <a:rPr lang="en-US" baseline="0" dirty="0" smtClean="0"/>
              <a:t> when the ghost is random, but you think it’s out to get you.  </a:t>
            </a:r>
          </a:p>
          <a:p>
            <a:r>
              <a:rPr lang="en-US" baseline="0" dirty="0" smtClean="0"/>
              <a:t>Vampire bunnies!!  You’re being pessimistic, but it’s not too dangerous.</a:t>
            </a:r>
            <a:endParaRPr lang="en-US" dirty="0" smtClean="0"/>
          </a:p>
          <a:p>
            <a:r>
              <a:rPr lang="en-US" dirty="0" smtClean="0"/>
              <a:t>Not efficient.  You’re scared.  Any moment it’s going to launch its</a:t>
            </a:r>
            <a:r>
              <a:rPr lang="en-US" baseline="0" dirty="0" smtClean="0"/>
              <a:t> master plan.</a:t>
            </a:r>
          </a:p>
          <a:p>
            <a:r>
              <a:rPr lang="en-US" baseline="0" dirty="0" smtClean="0"/>
              <a:t>What’s the ghost doing?  It’s just doing its thing.</a:t>
            </a:r>
            <a:endParaRPr lang="en-US" dirty="0"/>
          </a:p>
        </p:txBody>
      </p:sp>
      <p:sp>
        <p:nvSpPr>
          <p:cNvPr id="4" name="Slide Number Placeholder 3"/>
          <p:cNvSpPr>
            <a:spLocks noGrp="1"/>
          </p:cNvSpPr>
          <p:nvPr>
            <p:ph type="sldNum" sz="quarter" idx="10"/>
          </p:nvPr>
        </p:nvSpPr>
        <p:spPr/>
        <p:txBody>
          <a:bodyPr/>
          <a:lstStyle/>
          <a:p>
            <a:pPr>
              <a:defRPr/>
            </a:pPr>
            <a:fld id="{DC3ED746-492E-4D0C-832A-ACED5D621C80}" type="slidenum">
              <a:rPr lang="en-US" smtClean="0"/>
              <a:pPr>
                <a:defRPr/>
              </a:pPr>
              <a:t>29</a:t>
            </a:fld>
            <a:endParaRPr lang="en-US"/>
          </a:p>
        </p:txBody>
      </p:sp>
    </p:spTree>
    <p:extLst>
      <p:ext uri="{BB962C8B-B14F-4D97-AF65-F5344CB8AC3E}">
        <p14:creationId xmlns:p14="http://schemas.microsoft.com/office/powerpoint/2010/main" val="10313166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p:cNvSpPr>
            <a:spLocks noGrp="1" noChangeArrowheads="1"/>
          </p:cNvSpPr>
          <p:nvPr>
            <p:ph type="sldNum" sz="quarter" idx="5"/>
          </p:nvPr>
        </p:nvSpPr>
        <p:spPr>
          <a:noFill/>
        </p:spPr>
        <p:txBody>
          <a:bodyPr/>
          <a:lstStyle/>
          <a:p>
            <a:fld id="{A8C3337F-E14C-4722-B064-8328E1374C64}" type="slidenum">
              <a:rPr lang="en-US" smtClean="0">
                <a:latin typeface="Arial" charset="0"/>
              </a:rPr>
              <a:pPr/>
              <a:t>31</a:t>
            </a:fld>
            <a:endParaRPr lang="en-US" smtClean="0">
              <a:latin typeface="Arial" charset="0"/>
            </a:endParaRPr>
          </a:p>
        </p:txBody>
      </p:sp>
      <p:sp>
        <p:nvSpPr>
          <p:cNvPr id="43011" name="Rectangle 2"/>
          <p:cNvSpPr>
            <a:spLocks noGrp="1" noRot="1" noChangeAspect="1" noChangeArrowheads="1" noTextEdit="1"/>
          </p:cNvSpPr>
          <p:nvPr>
            <p:ph type="sldImg"/>
          </p:nvPr>
        </p:nvSpPr>
        <p:spPr>
          <a:xfrm>
            <a:off x="138113" y="768350"/>
            <a:ext cx="6823075" cy="3838575"/>
          </a:xfrm>
          <a:ln/>
        </p:spPr>
      </p:sp>
      <p:sp>
        <p:nvSpPr>
          <p:cNvPr id="43012" name="Rectangle 3"/>
          <p:cNvSpPr>
            <a:spLocks noGrp="1" noChangeArrowheads="1"/>
          </p:cNvSpPr>
          <p:nvPr>
            <p:ph type="body" idx="1"/>
          </p:nvPr>
        </p:nvSpPr>
        <p:spPr>
          <a:xfrm>
            <a:off x="946150" y="4862513"/>
            <a:ext cx="5207000" cy="4603750"/>
          </a:xfrm>
          <a:noFill/>
          <a:ln/>
        </p:spPr>
        <p:txBody>
          <a:bodyPr/>
          <a:lstStyle/>
          <a:p>
            <a:r>
              <a:rPr lang="en-US" dirty="0" smtClean="0">
                <a:latin typeface="Arial" charset="0"/>
              </a:rPr>
              <a:t>I move, you move.</a:t>
            </a:r>
            <a:r>
              <a:rPr lang="en-US" baseline="0" dirty="0" smtClean="0">
                <a:latin typeface="Arial" charset="0"/>
              </a:rPr>
              <a:t>  Each tie, we roll some dice.  This is an </a:t>
            </a:r>
            <a:r>
              <a:rPr lang="en-US" b="1" baseline="0" dirty="0" err="1" smtClean="0">
                <a:latin typeface="Arial" charset="0"/>
              </a:rPr>
              <a:t>expectimenimax</a:t>
            </a:r>
            <a:r>
              <a:rPr lang="en-US" baseline="0" dirty="0" smtClean="0">
                <a:latin typeface="Arial" charset="0"/>
              </a:rPr>
              <a:t> tree. </a:t>
            </a:r>
            <a:endParaRPr lang="en-US" dirty="0" smtClean="0">
              <a:latin typeface="Arial" charset="0"/>
            </a:endParaRPr>
          </a:p>
          <a:p>
            <a:r>
              <a:rPr lang="en-US" dirty="0" smtClean="0">
                <a:latin typeface="Arial" charset="0"/>
              </a:rPr>
              <a:t>If it’s terminal or we reached our depth limit, return utility.</a:t>
            </a:r>
          </a:p>
          <a:p>
            <a:endParaRPr lang="en-US" dirty="0" smtClean="0">
              <a:latin typeface="Arial"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p:cNvSpPr>
            <a:spLocks noGrp="1" noChangeArrowheads="1"/>
          </p:cNvSpPr>
          <p:nvPr>
            <p:ph type="sldNum" sz="quarter" idx="5"/>
          </p:nvPr>
        </p:nvSpPr>
        <p:spPr>
          <a:noFill/>
        </p:spPr>
        <p:txBody>
          <a:bodyPr/>
          <a:lstStyle/>
          <a:p>
            <a:fld id="{04E85BB2-29B2-497D-B377-09C1EC678A88}" type="slidenum">
              <a:rPr lang="en-US" smtClean="0">
                <a:latin typeface="Arial" charset="0"/>
              </a:rPr>
              <a:pPr/>
              <a:t>32</a:t>
            </a:fld>
            <a:endParaRPr lang="en-US" smtClean="0">
              <a:latin typeface="Arial" charset="0"/>
            </a:endParaRPr>
          </a:p>
        </p:txBody>
      </p:sp>
      <p:sp>
        <p:nvSpPr>
          <p:cNvPr id="44035" name="Rectangle 2"/>
          <p:cNvSpPr>
            <a:spLocks noGrp="1" noRot="1" noChangeAspect="1" noChangeArrowheads="1" noTextEdit="1"/>
          </p:cNvSpPr>
          <p:nvPr>
            <p:ph type="sldImg"/>
          </p:nvPr>
        </p:nvSpPr>
        <p:spPr>
          <a:xfrm>
            <a:off x="138113" y="768350"/>
            <a:ext cx="6823075" cy="3838575"/>
          </a:xfrm>
          <a:ln/>
        </p:spPr>
      </p:sp>
      <p:sp>
        <p:nvSpPr>
          <p:cNvPr id="44036" name="Rectangle 3"/>
          <p:cNvSpPr>
            <a:spLocks noGrp="1" noChangeArrowheads="1"/>
          </p:cNvSpPr>
          <p:nvPr>
            <p:ph type="body" idx="1"/>
          </p:nvPr>
        </p:nvSpPr>
        <p:spPr>
          <a:xfrm>
            <a:off x="946150" y="4862513"/>
            <a:ext cx="5207000" cy="4603750"/>
          </a:xfrm>
          <a:noFill/>
          <a:ln/>
        </p:spPr>
        <p:txBody>
          <a:bodyPr/>
          <a:lstStyle/>
          <a:p>
            <a:endParaRPr lang="en-US" smtClean="0">
              <a:latin typeface="Arial"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smtClean="0"/>
              <a:t>3 players,</a:t>
            </a:r>
            <a:r>
              <a:rPr lang="en-US" baseline="0" dirty="0" smtClean="0"/>
              <a:t> red green and blue</a:t>
            </a:r>
          </a:p>
          <a:p>
            <a:r>
              <a:rPr lang="en-US" baseline="0" dirty="0" smtClean="0"/>
              <a:t>Terminal nodes encodes how much it is worth to each of the </a:t>
            </a:r>
            <a:r>
              <a:rPr lang="en-US" baseline="0" dirty="0" err="1" smtClean="0"/>
              <a:t>plaers</a:t>
            </a:r>
            <a:r>
              <a:rPr lang="en-US" baseline="0" dirty="0" smtClean="0"/>
              <a:t>. </a:t>
            </a:r>
          </a:p>
          <a:p>
            <a:r>
              <a:rPr lang="en-US" baseline="0" dirty="0" smtClean="0"/>
              <a:t>Leftmost green node will select 1,6,6.  Similarly, blue would select that.  So it looks like we’re competing against red, but we’re really not.  That’s just that our utility functions are aligned in this case.  It’s really cool.  Complex behavior is emerging from something simpler. </a:t>
            </a:r>
            <a:endParaRPr lang="en-US" dirty="0"/>
          </a:p>
        </p:txBody>
      </p:sp>
      <p:sp>
        <p:nvSpPr>
          <p:cNvPr id="4" name="Slide Number Placeholder 3"/>
          <p:cNvSpPr>
            <a:spLocks noGrp="1"/>
          </p:cNvSpPr>
          <p:nvPr>
            <p:ph type="sldNum" sz="quarter" idx="10"/>
          </p:nvPr>
        </p:nvSpPr>
        <p:spPr/>
        <p:txBody>
          <a:bodyPr/>
          <a:lstStyle/>
          <a:p>
            <a:pPr>
              <a:defRPr/>
            </a:pPr>
            <a:fld id="{DC3ED746-492E-4D0C-832A-ACED5D621C80}" type="slidenum">
              <a:rPr lang="en-US" smtClean="0"/>
              <a:pPr>
                <a:defRPr/>
              </a:pPr>
              <a:t>33</a:t>
            </a:fld>
            <a:endParaRPr lang="en-US"/>
          </a:p>
        </p:txBody>
      </p:sp>
    </p:spTree>
    <p:extLst>
      <p:ext uri="{BB962C8B-B14F-4D97-AF65-F5344CB8AC3E}">
        <p14:creationId xmlns:p14="http://schemas.microsoft.com/office/powerpoint/2010/main" val="192586878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smtClean="0"/>
              <a:t>Everything in minimax</a:t>
            </a:r>
            <a:r>
              <a:rPr lang="en-US" baseline="0" dirty="0" smtClean="0"/>
              <a:t> and </a:t>
            </a:r>
            <a:r>
              <a:rPr lang="en-US" baseline="0" dirty="0" err="1" smtClean="0"/>
              <a:t>expectimax</a:t>
            </a:r>
            <a:r>
              <a:rPr lang="en-US" baseline="0" dirty="0" smtClean="0"/>
              <a:t> has referenced the notion of </a:t>
            </a:r>
            <a:r>
              <a:rPr lang="en-US" baseline="0" dirty="0" err="1" smtClean="0"/>
              <a:t>Utilties</a:t>
            </a:r>
            <a:r>
              <a:rPr lang="en-US" baseline="0" dirty="0" smtClean="0"/>
              <a:t>.  The idea that there are values that you can go around either maximizing or minimizing or taking the average of.  </a:t>
            </a:r>
          </a:p>
          <a:p>
            <a:r>
              <a:rPr lang="en-US" baseline="0" dirty="0" smtClean="0"/>
              <a:t>What are these numbers?  Where do they come from?  How do we even know that they exist?</a:t>
            </a:r>
            <a:endParaRPr lang="en-US" dirty="0"/>
          </a:p>
        </p:txBody>
      </p:sp>
      <p:sp>
        <p:nvSpPr>
          <p:cNvPr id="4" name="Slide Number Placeholder 3"/>
          <p:cNvSpPr>
            <a:spLocks noGrp="1"/>
          </p:cNvSpPr>
          <p:nvPr>
            <p:ph type="sldNum" sz="quarter" idx="10"/>
          </p:nvPr>
        </p:nvSpPr>
        <p:spPr/>
        <p:txBody>
          <a:bodyPr/>
          <a:lstStyle/>
          <a:p>
            <a:pPr>
              <a:defRPr/>
            </a:pPr>
            <a:fld id="{DC3ED746-492E-4D0C-832A-ACED5D621C80}" type="slidenum">
              <a:rPr lang="en-US" smtClean="0"/>
              <a:pPr>
                <a:defRPr/>
              </a:pPr>
              <a:t>34</a:t>
            </a:fld>
            <a:endParaRPr lang="en-US"/>
          </a:p>
        </p:txBody>
      </p:sp>
    </p:spTree>
    <p:extLst>
      <p:ext uri="{BB962C8B-B14F-4D97-AF65-F5344CB8AC3E}">
        <p14:creationId xmlns:p14="http://schemas.microsoft.com/office/powerpoint/2010/main" val="173679506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smtClean="0"/>
              <a:t>If we have utilities,</a:t>
            </a:r>
            <a:r>
              <a:rPr lang="en-US" baseline="0" dirty="0" smtClean="0"/>
              <a:t> why should we ever average them?</a:t>
            </a:r>
          </a:p>
          <a:p>
            <a:r>
              <a:rPr lang="en-US" baseline="0" dirty="0" smtClean="0"/>
              <a:t>The answer is vampire bunnies.  Worst case reasoning only works if your model is able to assign very low probabilities to very bad events.  You need probabilistic reasoning and averages.  </a:t>
            </a:r>
          </a:p>
          <a:p>
            <a:r>
              <a:rPr lang="en-US" baseline="0" dirty="0" smtClean="0"/>
              <a:t>This is going to lead us down the path of probabilistic reasoning. </a:t>
            </a:r>
          </a:p>
          <a:p>
            <a:endParaRPr lang="en-US" dirty="0" smtClean="0"/>
          </a:p>
          <a:p>
            <a:r>
              <a:rPr lang="en-US" dirty="0" smtClean="0"/>
              <a:t>Are humans</a:t>
            </a:r>
            <a:r>
              <a:rPr lang="en-US" baseline="0" dirty="0" smtClean="0"/>
              <a:t> so complex that they can’t be boiled down to these probabilities? </a:t>
            </a:r>
            <a:endParaRPr lang="en-US" dirty="0"/>
          </a:p>
        </p:txBody>
      </p:sp>
      <p:sp>
        <p:nvSpPr>
          <p:cNvPr id="4" name="Slide Number Placeholder 3"/>
          <p:cNvSpPr>
            <a:spLocks noGrp="1"/>
          </p:cNvSpPr>
          <p:nvPr>
            <p:ph type="sldNum" sz="quarter" idx="10"/>
          </p:nvPr>
        </p:nvSpPr>
        <p:spPr/>
        <p:txBody>
          <a:bodyPr/>
          <a:lstStyle/>
          <a:p>
            <a:pPr>
              <a:defRPr/>
            </a:pPr>
            <a:fld id="{DC3ED746-492E-4D0C-832A-ACED5D621C80}" type="slidenum">
              <a:rPr lang="en-US" smtClean="0"/>
              <a:pPr>
                <a:defRPr/>
              </a:pPr>
              <a:t>35</a:t>
            </a:fld>
            <a:endParaRPr lang="en-US"/>
          </a:p>
        </p:txBody>
      </p:sp>
    </p:spTree>
    <p:extLst>
      <p:ext uri="{BB962C8B-B14F-4D97-AF65-F5344CB8AC3E}">
        <p14:creationId xmlns:p14="http://schemas.microsoft.com/office/powerpoint/2010/main" val="160096803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smtClean="0"/>
              <a:t>Minimax is really about the</a:t>
            </a:r>
            <a:r>
              <a:rPr lang="en-US" baseline="0" dirty="0" smtClean="0"/>
              <a:t> ordering of the states.  </a:t>
            </a:r>
          </a:p>
          <a:p>
            <a:r>
              <a:rPr lang="en-US" baseline="0" dirty="0" smtClean="0"/>
              <a:t>IN </a:t>
            </a:r>
            <a:r>
              <a:rPr lang="en-US" baseline="0" dirty="0" err="1" smtClean="0"/>
              <a:t>expectiax</a:t>
            </a:r>
            <a:r>
              <a:rPr lang="en-US" baseline="0" dirty="0" smtClean="0"/>
              <a:t>, the right tree would give me average of 20 and 25, so I would take the right branch.  What about in the right tree?  That would give me 800 and 650, so I would take the left branch.</a:t>
            </a:r>
          </a:p>
          <a:p>
            <a:r>
              <a:rPr lang="en-US" baseline="0" dirty="0" smtClean="0"/>
              <a:t>The magnitudes are very important here. </a:t>
            </a:r>
            <a:endParaRPr lang="en-US" dirty="0"/>
          </a:p>
        </p:txBody>
      </p:sp>
      <p:sp>
        <p:nvSpPr>
          <p:cNvPr id="4" name="Slide Number Placeholder 3"/>
          <p:cNvSpPr>
            <a:spLocks noGrp="1"/>
          </p:cNvSpPr>
          <p:nvPr>
            <p:ph type="sldNum" sz="quarter" idx="10"/>
          </p:nvPr>
        </p:nvSpPr>
        <p:spPr/>
        <p:txBody>
          <a:bodyPr/>
          <a:lstStyle/>
          <a:p>
            <a:pPr>
              <a:defRPr/>
            </a:pPr>
            <a:fld id="{DC3ED746-492E-4D0C-832A-ACED5D621C80}" type="slidenum">
              <a:rPr lang="en-US" smtClean="0"/>
              <a:pPr>
                <a:defRPr/>
              </a:pPr>
              <a:t>36</a:t>
            </a:fld>
            <a:endParaRPr lang="en-US"/>
          </a:p>
        </p:txBody>
      </p:sp>
    </p:spTree>
    <p:extLst>
      <p:ext uri="{BB962C8B-B14F-4D97-AF65-F5344CB8AC3E}">
        <p14:creationId xmlns:p14="http://schemas.microsoft.com/office/powerpoint/2010/main" val="147969440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Slide Image Placeholder 1"/>
          <p:cNvSpPr>
            <a:spLocks noGrp="1" noRot="1" noChangeAspect="1" noTextEdit="1"/>
          </p:cNvSpPr>
          <p:nvPr>
            <p:ph type="sldImg"/>
          </p:nvPr>
        </p:nvSpPr>
        <p:spPr>
          <a:xfrm>
            <a:off x="138113" y="768350"/>
            <a:ext cx="6823075" cy="3838575"/>
          </a:xfrm>
          <a:ln/>
        </p:spPr>
      </p:sp>
      <p:sp>
        <p:nvSpPr>
          <p:cNvPr id="45059" name="Notes Placeholder 2"/>
          <p:cNvSpPr>
            <a:spLocks noGrp="1"/>
          </p:cNvSpPr>
          <p:nvPr>
            <p:ph type="body" idx="1"/>
          </p:nvPr>
        </p:nvSpPr>
        <p:spPr>
          <a:noFill/>
          <a:ln/>
        </p:spPr>
        <p:txBody>
          <a:bodyPr/>
          <a:lstStyle/>
          <a:p>
            <a:r>
              <a:rPr lang="en-US" dirty="0" smtClean="0">
                <a:latin typeface="Arial" charset="0"/>
              </a:rPr>
              <a:t>The robot has to</a:t>
            </a:r>
            <a:r>
              <a:rPr lang="en-US" baseline="0" dirty="0" smtClean="0">
                <a:latin typeface="Arial" charset="0"/>
              </a:rPr>
              <a:t> choose not only between utilities, but also uncertain outcomes. </a:t>
            </a:r>
            <a:endParaRPr lang="en-US" dirty="0" smtClean="0">
              <a:latin typeface="Arial" charset="0"/>
            </a:endParaRPr>
          </a:p>
        </p:txBody>
      </p:sp>
      <p:sp>
        <p:nvSpPr>
          <p:cNvPr id="45060" name="Slide Number Placeholder 3"/>
          <p:cNvSpPr>
            <a:spLocks noGrp="1"/>
          </p:cNvSpPr>
          <p:nvPr>
            <p:ph type="sldNum" sz="quarter" idx="5"/>
          </p:nvPr>
        </p:nvSpPr>
        <p:spPr>
          <a:noFill/>
        </p:spPr>
        <p:txBody>
          <a:bodyPr/>
          <a:lstStyle/>
          <a:p>
            <a:fld id="{904F12C2-6B70-47BE-8D0C-A492A0D8319E}" type="slidenum">
              <a:rPr lang="en-US" smtClean="0">
                <a:latin typeface="Arial" charset="0"/>
              </a:rPr>
              <a:pPr/>
              <a:t>38</a:t>
            </a:fld>
            <a:endParaRPr lang="en-US" smtClean="0">
              <a:latin typeface="Arial"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smtClean="0"/>
              <a:t>A prize</a:t>
            </a:r>
            <a:r>
              <a:rPr lang="en-US" baseline="0" dirty="0" smtClean="0"/>
              <a:t> is a given outcome. </a:t>
            </a:r>
          </a:p>
          <a:p>
            <a:r>
              <a:rPr lang="en-US" baseline="0" dirty="0" smtClean="0"/>
              <a:t>Lotteries are mixtures with probabilities attached.</a:t>
            </a:r>
            <a:endParaRPr lang="en-US" dirty="0"/>
          </a:p>
        </p:txBody>
      </p:sp>
      <p:sp>
        <p:nvSpPr>
          <p:cNvPr id="4" name="Slide Number Placeholder 3"/>
          <p:cNvSpPr>
            <a:spLocks noGrp="1"/>
          </p:cNvSpPr>
          <p:nvPr>
            <p:ph type="sldNum" sz="quarter" idx="10"/>
          </p:nvPr>
        </p:nvSpPr>
        <p:spPr/>
        <p:txBody>
          <a:bodyPr/>
          <a:lstStyle/>
          <a:p>
            <a:pPr>
              <a:defRPr/>
            </a:pPr>
            <a:fld id="{DC3ED746-492E-4D0C-832A-ACED5D621C80}" type="slidenum">
              <a:rPr lang="en-US" smtClean="0"/>
              <a:pPr>
                <a:defRPr/>
              </a:pPr>
              <a:t>39</a:t>
            </a:fld>
            <a:endParaRPr lang="en-US"/>
          </a:p>
        </p:txBody>
      </p:sp>
    </p:spTree>
    <p:extLst>
      <p:ext uri="{BB962C8B-B14F-4D97-AF65-F5344CB8AC3E}">
        <p14:creationId xmlns:p14="http://schemas.microsoft.com/office/powerpoint/2010/main" val="15944807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996F55F6-D0E2-4062-B19D-33C0339B3093}" type="slidenum">
              <a:rPr lang="en-US" altLang="en-US" sz="1200" smtClean="0">
                <a:latin typeface="Arial" charset="0"/>
              </a:rPr>
              <a:pPr/>
              <a:t>3</a:t>
            </a:fld>
            <a:endParaRPr lang="en-US" altLang="en-US" sz="1200">
              <a:latin typeface="Arial" charset="0"/>
            </a:endParaRPr>
          </a:p>
        </p:txBody>
      </p:sp>
      <p:sp>
        <p:nvSpPr>
          <p:cNvPr id="65539" name="Rectangle 2"/>
          <p:cNvSpPr>
            <a:spLocks noGrp="1" noRot="1" noChangeAspect="1" noChangeArrowheads="1" noTextEdit="1"/>
          </p:cNvSpPr>
          <p:nvPr>
            <p:ph type="sldImg"/>
          </p:nvPr>
        </p:nvSpPr>
        <p:spPr>
          <a:xfrm>
            <a:off x="138113" y="768350"/>
            <a:ext cx="6823075" cy="3838575"/>
          </a:xfrm>
          <a:ln/>
        </p:spPr>
      </p:sp>
      <p:sp>
        <p:nvSpPr>
          <p:cNvPr id="655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79491682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smtClean="0"/>
              <a:t>Are there good preferences and bad preferences?  What do we</a:t>
            </a:r>
            <a:r>
              <a:rPr lang="en-US" baseline="0" dirty="0" smtClean="0"/>
              <a:t> need in order to decide is an agent is rational?</a:t>
            </a:r>
          </a:p>
          <a:p>
            <a:endParaRPr lang="en-US" dirty="0"/>
          </a:p>
        </p:txBody>
      </p:sp>
      <p:sp>
        <p:nvSpPr>
          <p:cNvPr id="4" name="Slide Number Placeholder 3"/>
          <p:cNvSpPr>
            <a:spLocks noGrp="1"/>
          </p:cNvSpPr>
          <p:nvPr>
            <p:ph type="sldNum" sz="quarter" idx="10"/>
          </p:nvPr>
        </p:nvSpPr>
        <p:spPr/>
        <p:txBody>
          <a:bodyPr/>
          <a:lstStyle/>
          <a:p>
            <a:pPr>
              <a:defRPr/>
            </a:pPr>
            <a:fld id="{DC3ED746-492E-4D0C-832A-ACED5D621C80}" type="slidenum">
              <a:rPr lang="en-US" smtClean="0"/>
              <a:pPr>
                <a:defRPr/>
              </a:pPr>
              <a:t>40</a:t>
            </a:fld>
            <a:endParaRPr lang="en-US"/>
          </a:p>
        </p:txBody>
      </p:sp>
    </p:spTree>
    <p:extLst>
      <p:ext uri="{BB962C8B-B14F-4D97-AF65-F5344CB8AC3E}">
        <p14:creationId xmlns:p14="http://schemas.microsoft.com/office/powerpoint/2010/main" val="130369572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Slide Image Placeholder 1"/>
          <p:cNvSpPr>
            <a:spLocks noGrp="1" noRot="1" noChangeAspect="1" noTextEdit="1"/>
          </p:cNvSpPr>
          <p:nvPr>
            <p:ph type="sldImg"/>
          </p:nvPr>
        </p:nvSpPr>
        <p:spPr>
          <a:xfrm>
            <a:off x="138113" y="768350"/>
            <a:ext cx="6823075" cy="3838575"/>
          </a:xfrm>
          <a:ln/>
        </p:spPr>
      </p:sp>
      <p:sp>
        <p:nvSpPr>
          <p:cNvPr id="46083" name="Notes Placeholder 2"/>
          <p:cNvSpPr>
            <a:spLocks noGrp="1"/>
          </p:cNvSpPr>
          <p:nvPr>
            <p:ph type="body" idx="1"/>
          </p:nvPr>
        </p:nvSpPr>
        <p:spPr>
          <a:noFill/>
          <a:ln/>
        </p:spPr>
        <p:txBody>
          <a:bodyPr/>
          <a:lstStyle/>
          <a:p>
            <a:r>
              <a:rPr lang="en-US" dirty="0" smtClean="0">
                <a:latin typeface="Arial" charset="0"/>
              </a:rPr>
              <a:t>Apple, banana, carrot</a:t>
            </a:r>
          </a:p>
          <a:p>
            <a:r>
              <a:rPr lang="en-US" dirty="0" smtClean="0">
                <a:latin typeface="Arial" charset="0"/>
              </a:rPr>
              <a:t>Some things don’t make sense.</a:t>
            </a:r>
            <a:r>
              <a:rPr lang="en-US" baseline="0" dirty="0" smtClean="0">
                <a:latin typeface="Arial" charset="0"/>
              </a:rPr>
              <a:t> </a:t>
            </a:r>
          </a:p>
          <a:p>
            <a:endParaRPr lang="en-US" baseline="0" dirty="0" smtClean="0">
              <a:latin typeface="Arial" charset="0"/>
            </a:endParaRPr>
          </a:p>
          <a:p>
            <a:r>
              <a:rPr lang="en-US" baseline="0" dirty="0" smtClean="0">
                <a:latin typeface="Arial" charset="0"/>
              </a:rPr>
              <a:t>... This is a defect in behavior. </a:t>
            </a:r>
            <a:endParaRPr lang="en-US" dirty="0" smtClean="0">
              <a:latin typeface="Arial" charset="0"/>
            </a:endParaRPr>
          </a:p>
        </p:txBody>
      </p:sp>
      <p:sp>
        <p:nvSpPr>
          <p:cNvPr id="46084" name="Slide Number Placeholder 3"/>
          <p:cNvSpPr>
            <a:spLocks noGrp="1"/>
          </p:cNvSpPr>
          <p:nvPr>
            <p:ph type="sldNum" sz="quarter" idx="5"/>
          </p:nvPr>
        </p:nvSpPr>
        <p:spPr>
          <a:noFill/>
        </p:spPr>
        <p:txBody>
          <a:bodyPr/>
          <a:lstStyle/>
          <a:p>
            <a:fld id="{814A7C6D-2FF4-4AE8-921F-BA4CD0961139}" type="slidenum">
              <a:rPr lang="en-US" smtClean="0">
                <a:latin typeface="Arial" charset="0"/>
              </a:rPr>
              <a:pPr/>
              <a:t>41</a:t>
            </a:fld>
            <a:endParaRPr lang="en-US" smtClean="0">
              <a:latin typeface="Arial"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err="1" smtClean="0"/>
              <a:t>Orderability</a:t>
            </a:r>
            <a:r>
              <a:rPr lang="en-US" dirty="0" smtClean="0"/>
              <a:t>.</a:t>
            </a:r>
            <a:r>
              <a:rPr lang="en-US" baseline="0" dirty="0" smtClean="0"/>
              <a:t>  You have to like A better or B better or be indifferent.</a:t>
            </a:r>
          </a:p>
          <a:p>
            <a:r>
              <a:rPr lang="en-US" baseline="0" dirty="0" smtClean="0"/>
              <a:t>Transitivity, we just saw.</a:t>
            </a:r>
          </a:p>
          <a:p>
            <a:r>
              <a:rPr lang="en-US" baseline="0" dirty="0" smtClean="0"/>
              <a:t>Continuity.  More subtle.  If you like A better than C and B is somewhere in the middle.  Then there has to be some lottery between A and C, where you’re indifferent with B.</a:t>
            </a:r>
          </a:p>
          <a:p>
            <a:r>
              <a:rPr lang="en-US" baseline="0" dirty="0" smtClean="0"/>
              <a:t>Substitutability.  If they’re exchangeable on their own then they are exchangeable in a lottery.</a:t>
            </a:r>
          </a:p>
          <a:p>
            <a:r>
              <a:rPr lang="en-US" baseline="0" dirty="0" smtClean="0"/>
              <a:t>Monotonicity.  Also reasonable.  If A is better than B, and you have a lottery between A and B, then you would prefer more A in the mix.  </a:t>
            </a:r>
          </a:p>
          <a:p>
            <a:endParaRPr lang="en-US" baseline="0" dirty="0" smtClean="0"/>
          </a:p>
          <a:p>
            <a:r>
              <a:rPr lang="en-US" baseline="0" dirty="0" smtClean="0"/>
              <a:t>If you accept these actions, then rational preferences that obey these, then all of your behavior is </a:t>
            </a:r>
            <a:r>
              <a:rPr lang="en-US" baseline="0" dirty="0" smtClean="0"/>
              <a:t>describable </a:t>
            </a:r>
            <a:r>
              <a:rPr lang="en-US" baseline="0" dirty="0" smtClean="0"/>
              <a:t>by maximizing utilities. </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pPr>
              <a:defRPr/>
            </a:pPr>
            <a:fld id="{DC3ED746-492E-4D0C-832A-ACED5D621C80}" type="slidenum">
              <a:rPr lang="en-US" smtClean="0"/>
              <a:pPr>
                <a:defRPr/>
              </a:pPr>
              <a:t>42</a:t>
            </a:fld>
            <a:endParaRPr lang="en-US"/>
          </a:p>
        </p:txBody>
      </p:sp>
    </p:spTree>
    <p:extLst>
      <p:ext uri="{BB962C8B-B14F-4D97-AF65-F5344CB8AC3E}">
        <p14:creationId xmlns:p14="http://schemas.microsoft.com/office/powerpoint/2010/main" val="65571591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smtClean="0"/>
              <a:t>Here’s the theorem.</a:t>
            </a:r>
            <a:r>
              <a:rPr lang="en-US" baseline="0" dirty="0" smtClean="0"/>
              <a:t> </a:t>
            </a:r>
          </a:p>
          <a:p>
            <a:endParaRPr lang="en-US" dirty="0" smtClean="0"/>
          </a:p>
          <a:p>
            <a:r>
              <a:rPr lang="en-US" dirty="0" smtClean="0"/>
              <a:t>There </a:t>
            </a:r>
            <a:r>
              <a:rPr lang="en-US" dirty="0" smtClean="0"/>
              <a:t>exists</a:t>
            </a:r>
            <a:r>
              <a:rPr lang="en-US" baseline="0" dirty="0" smtClean="0"/>
              <a:t> a real valued function U with the following properties. </a:t>
            </a:r>
          </a:p>
          <a:p>
            <a:r>
              <a:rPr lang="en-US" baseline="0" dirty="0" smtClean="0"/>
              <a:t>U captures your ordinal preferences. </a:t>
            </a:r>
          </a:p>
          <a:p>
            <a:r>
              <a:rPr lang="en-US" baseline="0" dirty="0" smtClean="0"/>
              <a:t>Utility of a lottery is the expectation of the elements of the lottery.</a:t>
            </a:r>
          </a:p>
          <a:p>
            <a:r>
              <a:rPr lang="en-US" baseline="0" dirty="0" smtClean="0"/>
              <a:t>This means the utility captures your preference not only between prizes, but between lotteries!</a:t>
            </a:r>
          </a:p>
          <a:p>
            <a:endParaRPr lang="en-US" baseline="0" dirty="0" smtClean="0"/>
          </a:p>
          <a:p>
            <a:r>
              <a:rPr lang="en-US" baseline="0" dirty="0" smtClean="0"/>
              <a:t>It’s amazing!  It means your utilities are preserved under expectation. </a:t>
            </a:r>
          </a:p>
          <a:p>
            <a:endParaRPr lang="en-US" baseline="0" dirty="0" smtClean="0"/>
          </a:p>
          <a:p>
            <a:r>
              <a:rPr lang="en-US" baseline="0" dirty="0" smtClean="0"/>
              <a:t>You want your BEHAVIORS to be consistent to the MEU </a:t>
            </a:r>
            <a:r>
              <a:rPr lang="en-US" baseline="0" dirty="0" err="1" smtClean="0"/>
              <a:t>Princple</a:t>
            </a:r>
            <a:r>
              <a:rPr lang="en-US" baseline="0" dirty="0" smtClean="0"/>
              <a:t>.  </a:t>
            </a:r>
          </a:p>
          <a:p>
            <a:endParaRPr lang="en-US" dirty="0"/>
          </a:p>
        </p:txBody>
      </p:sp>
      <p:sp>
        <p:nvSpPr>
          <p:cNvPr id="4" name="Slide Number Placeholder 3"/>
          <p:cNvSpPr>
            <a:spLocks noGrp="1"/>
          </p:cNvSpPr>
          <p:nvPr>
            <p:ph type="sldNum" sz="quarter" idx="10"/>
          </p:nvPr>
        </p:nvSpPr>
        <p:spPr/>
        <p:txBody>
          <a:bodyPr/>
          <a:lstStyle/>
          <a:p>
            <a:pPr>
              <a:defRPr/>
            </a:pPr>
            <a:fld id="{DC3ED746-492E-4D0C-832A-ACED5D621C80}" type="slidenum">
              <a:rPr lang="en-US" smtClean="0"/>
              <a:pPr>
                <a:defRPr/>
              </a:pPr>
              <a:t>43</a:t>
            </a:fld>
            <a:endParaRPr lang="en-US"/>
          </a:p>
        </p:txBody>
      </p:sp>
    </p:spTree>
    <p:extLst>
      <p:ext uri="{BB962C8B-B14F-4D97-AF65-F5344CB8AC3E}">
        <p14:creationId xmlns:p14="http://schemas.microsoft.com/office/powerpoint/2010/main" val="98896061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smtClean="0"/>
              <a:t>You can be represented with utilities! And MEU.</a:t>
            </a:r>
            <a:endParaRPr lang="en-US" dirty="0"/>
          </a:p>
        </p:txBody>
      </p:sp>
      <p:sp>
        <p:nvSpPr>
          <p:cNvPr id="4" name="Slide Number Placeholder 3"/>
          <p:cNvSpPr>
            <a:spLocks noGrp="1"/>
          </p:cNvSpPr>
          <p:nvPr>
            <p:ph type="sldNum" sz="quarter" idx="10"/>
          </p:nvPr>
        </p:nvSpPr>
        <p:spPr/>
        <p:txBody>
          <a:bodyPr/>
          <a:lstStyle/>
          <a:p>
            <a:pPr>
              <a:defRPr/>
            </a:pPr>
            <a:fld id="{DC3ED746-492E-4D0C-832A-ACED5D621C80}" type="slidenum">
              <a:rPr lang="en-US" smtClean="0"/>
              <a:pPr>
                <a:defRPr/>
              </a:pPr>
              <a:t>44</a:t>
            </a:fld>
            <a:endParaRPr lang="en-US"/>
          </a:p>
        </p:txBody>
      </p:sp>
    </p:spTree>
    <p:extLst>
      <p:ext uri="{BB962C8B-B14F-4D97-AF65-F5344CB8AC3E}">
        <p14:creationId xmlns:p14="http://schemas.microsoft.com/office/powerpoint/2010/main" val="187823343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smtClean="0"/>
              <a:t> These </a:t>
            </a:r>
            <a:r>
              <a:rPr lang="en-US" dirty="0" smtClean="0"/>
              <a:t>are kind of morbid.  Reason about product recalls, where you’re talking about chance of death. </a:t>
            </a:r>
          </a:p>
          <a:p>
            <a:endParaRPr lang="en-US" dirty="0" smtClean="0"/>
          </a:p>
          <a:p>
            <a:r>
              <a:rPr lang="en-US" dirty="0" smtClean="0"/>
              <a:t>How do I actually get the real valued</a:t>
            </a:r>
            <a:r>
              <a:rPr lang="en-US" baseline="0" dirty="0" smtClean="0"/>
              <a:t> numbers that you assign to U?</a:t>
            </a:r>
            <a:endParaRPr lang="en-US" dirty="0" smtClean="0"/>
          </a:p>
          <a:p>
            <a:r>
              <a:rPr lang="en-US" dirty="0" smtClean="0"/>
              <a:t>I need to ask you questions</a:t>
            </a:r>
            <a:r>
              <a:rPr lang="en-US" baseline="0" dirty="0" smtClean="0"/>
              <a:t> about lotteries</a:t>
            </a:r>
            <a:r>
              <a:rPr lang="mr-IN" baseline="0" dirty="0" smtClean="0"/>
              <a:t>…</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a:defRPr/>
            </a:pPr>
            <a:fld id="{DC3ED746-492E-4D0C-832A-ACED5D621C80}" type="slidenum">
              <a:rPr lang="en-US" smtClean="0"/>
              <a:pPr>
                <a:defRPr/>
              </a:pPr>
              <a:t>45</a:t>
            </a:fld>
            <a:endParaRPr lang="en-US"/>
          </a:p>
        </p:txBody>
      </p:sp>
    </p:spTree>
    <p:extLst>
      <p:ext uri="{BB962C8B-B14F-4D97-AF65-F5344CB8AC3E}">
        <p14:creationId xmlns:p14="http://schemas.microsoft.com/office/powerpoint/2010/main" val="86007100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smtClean="0"/>
              <a:t>Elicit preferences</a:t>
            </a:r>
            <a:r>
              <a:rPr lang="en-US" dirty="0" smtClean="0"/>
              <a:t>.</a:t>
            </a:r>
          </a:p>
          <a:p>
            <a:r>
              <a:rPr lang="en-US" dirty="0" smtClean="0"/>
              <a:t>Slide the value until</a:t>
            </a:r>
            <a:r>
              <a:rPr lang="en-US" baseline="0" dirty="0" smtClean="0"/>
              <a:t> the person becomes indifferent.  That’s the way that I can assign a number to U.</a:t>
            </a:r>
            <a:endParaRPr lang="en-US" dirty="0" smtClean="0"/>
          </a:p>
          <a:p>
            <a:r>
              <a:rPr lang="en-US" dirty="0" smtClean="0"/>
              <a:t>How</a:t>
            </a:r>
            <a:r>
              <a:rPr lang="en-US" baseline="0" dirty="0" smtClean="0"/>
              <a:t> much do you NOT want to pay $30?  No change is better than paying $30, instant death is worse</a:t>
            </a:r>
            <a:r>
              <a:rPr lang="en-US" baseline="0" dirty="0" smtClean="0"/>
              <a:t>.</a:t>
            </a:r>
          </a:p>
          <a:p>
            <a:r>
              <a:rPr lang="en-US" baseline="0" dirty="0" smtClean="0"/>
              <a:t>Once I find that magical probability that makes you indifferent, then I know U.</a:t>
            </a:r>
            <a:endParaRPr lang="en-US" baseline="0" dirty="0" smtClean="0"/>
          </a:p>
          <a:p>
            <a:r>
              <a:rPr lang="en-US" baseline="0" dirty="0" smtClean="0"/>
              <a:t>If we made it worse, pay $3m be in debt forever.</a:t>
            </a:r>
            <a:endParaRPr lang="en-US" dirty="0"/>
          </a:p>
        </p:txBody>
      </p:sp>
      <p:sp>
        <p:nvSpPr>
          <p:cNvPr id="4" name="Slide Number Placeholder 3"/>
          <p:cNvSpPr>
            <a:spLocks noGrp="1"/>
          </p:cNvSpPr>
          <p:nvPr>
            <p:ph type="sldNum" sz="quarter" idx="10"/>
          </p:nvPr>
        </p:nvSpPr>
        <p:spPr/>
        <p:txBody>
          <a:bodyPr/>
          <a:lstStyle/>
          <a:p>
            <a:pPr>
              <a:defRPr/>
            </a:pPr>
            <a:fld id="{DC3ED746-492E-4D0C-832A-ACED5D621C80}" type="slidenum">
              <a:rPr lang="en-US" smtClean="0"/>
              <a:pPr>
                <a:defRPr/>
              </a:pPr>
              <a:t>46</a:t>
            </a:fld>
            <a:endParaRPr lang="en-US"/>
          </a:p>
        </p:txBody>
      </p:sp>
    </p:spTree>
    <p:extLst>
      <p:ext uri="{BB962C8B-B14F-4D97-AF65-F5344CB8AC3E}">
        <p14:creationId xmlns:p14="http://schemas.microsoft.com/office/powerpoint/2010/main" val="159681465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Image Placeholder 1"/>
          <p:cNvSpPr>
            <a:spLocks noGrp="1" noRot="1" noChangeAspect="1" noTextEdit="1"/>
          </p:cNvSpPr>
          <p:nvPr>
            <p:ph type="sldImg"/>
          </p:nvPr>
        </p:nvSpPr>
        <p:spPr>
          <a:xfrm>
            <a:off x="138113" y="768350"/>
            <a:ext cx="6823075" cy="3838575"/>
          </a:xfrm>
          <a:ln/>
        </p:spPr>
      </p:sp>
      <p:sp>
        <p:nvSpPr>
          <p:cNvPr id="47107" name="Notes Placeholder 2"/>
          <p:cNvSpPr>
            <a:spLocks noGrp="1"/>
          </p:cNvSpPr>
          <p:nvPr>
            <p:ph type="body" idx="1"/>
          </p:nvPr>
        </p:nvSpPr>
        <p:spPr>
          <a:noFill/>
          <a:ln/>
        </p:spPr>
        <p:txBody>
          <a:bodyPr/>
          <a:lstStyle/>
          <a:p>
            <a:r>
              <a:rPr lang="en-US" dirty="0" smtClean="0">
                <a:latin typeface="Arial" charset="0"/>
              </a:rPr>
              <a:t>How about money?  Can we use money as a utility scale?  No!  It’s not a good utility</a:t>
            </a:r>
            <a:r>
              <a:rPr lang="en-US" baseline="0" dirty="0" smtClean="0">
                <a:latin typeface="Arial" charset="0"/>
              </a:rPr>
              <a:t> scale.  We can talk about the utility of money, but it itself isn’t a good utility scale.  Why not?</a:t>
            </a:r>
            <a:endParaRPr lang="en-US" dirty="0" smtClean="0">
              <a:latin typeface="Arial" charset="0"/>
            </a:endParaRPr>
          </a:p>
          <a:p>
            <a:r>
              <a:rPr lang="en-US" dirty="0" smtClean="0">
                <a:latin typeface="Arial" charset="0"/>
              </a:rPr>
              <a:t>Imagine</a:t>
            </a:r>
            <a:r>
              <a:rPr lang="en-US" baseline="0" dirty="0" smtClean="0">
                <a:latin typeface="Arial" charset="0"/>
              </a:rPr>
              <a:t> </a:t>
            </a:r>
            <a:r>
              <a:rPr lang="en-US" baseline="0" dirty="0" smtClean="0">
                <a:latin typeface="Arial" charset="0"/>
              </a:rPr>
              <a:t>a lottery where you get X dollars or Y dollars.</a:t>
            </a:r>
          </a:p>
          <a:p>
            <a:r>
              <a:rPr lang="en-US" baseline="0" dirty="0" smtClean="0">
                <a:latin typeface="Arial" charset="0"/>
              </a:rPr>
              <a:t>Obviously, how good this is depends on X, Y and p.</a:t>
            </a:r>
          </a:p>
          <a:p>
            <a:r>
              <a:rPr lang="en-US" baseline="0" dirty="0" smtClean="0">
                <a:latin typeface="Arial" charset="0"/>
              </a:rPr>
              <a:t>Typically a utility of a lottery over money is worth less than its equivalent monetary value.</a:t>
            </a:r>
          </a:p>
          <a:p>
            <a:endParaRPr lang="en-US" baseline="0" dirty="0" smtClean="0">
              <a:latin typeface="Arial" charset="0"/>
            </a:endParaRPr>
          </a:p>
          <a:p>
            <a:r>
              <a:rPr lang="en-US" baseline="0" dirty="0" smtClean="0">
                <a:latin typeface="Arial" charset="0"/>
              </a:rPr>
              <a:t>You’d rather have a smaller amount that is guaranteed.</a:t>
            </a:r>
          </a:p>
          <a:p>
            <a:endParaRPr lang="en-US" baseline="0" dirty="0" smtClean="0">
              <a:latin typeface="Arial" charset="0"/>
            </a:endParaRPr>
          </a:p>
          <a:p>
            <a:r>
              <a:rPr lang="en-US" baseline="0" dirty="0" smtClean="0">
                <a:latin typeface="Arial" charset="0"/>
              </a:rPr>
              <a:t>How many of you would like a million dollars?</a:t>
            </a:r>
          </a:p>
          <a:p>
            <a:r>
              <a:rPr lang="en-US" baseline="0" dirty="0" smtClean="0">
                <a:latin typeface="Arial" charset="0"/>
              </a:rPr>
              <a:t>How many of you would like a billion dollars?  How much more?  1000x more?  Maybe not?</a:t>
            </a:r>
          </a:p>
          <a:p>
            <a:r>
              <a:rPr lang="en-US" baseline="0" dirty="0" smtClean="0">
                <a:latin typeface="Arial" charset="0"/>
              </a:rPr>
              <a:t>Let’s say I gave you a billion.  Now how much do you want a million?  Not much.</a:t>
            </a:r>
          </a:p>
          <a:p>
            <a:r>
              <a:rPr lang="en-US" baseline="0" dirty="0" smtClean="0">
                <a:latin typeface="Arial" charset="0"/>
              </a:rPr>
              <a:t>Diminishing returns. I’m told after your first billion, your second billion has less utility.</a:t>
            </a:r>
          </a:p>
          <a:p>
            <a:r>
              <a:rPr lang="en-US" baseline="0" dirty="0" smtClean="0">
                <a:latin typeface="Arial" charset="0"/>
              </a:rPr>
              <a:t>Same thing in the negative.  Once you’re $1b in debt, whatever, you’re too big.</a:t>
            </a:r>
            <a:endParaRPr lang="en-US" dirty="0" smtClean="0">
              <a:latin typeface="Arial" charset="0"/>
            </a:endParaRPr>
          </a:p>
        </p:txBody>
      </p:sp>
      <p:sp>
        <p:nvSpPr>
          <p:cNvPr id="47108" name="Slide Number Placeholder 3"/>
          <p:cNvSpPr>
            <a:spLocks noGrp="1"/>
          </p:cNvSpPr>
          <p:nvPr>
            <p:ph type="sldNum" sz="quarter" idx="5"/>
          </p:nvPr>
        </p:nvSpPr>
        <p:spPr>
          <a:noFill/>
        </p:spPr>
        <p:txBody>
          <a:bodyPr/>
          <a:lstStyle/>
          <a:p>
            <a:fld id="{39A40384-0448-47C6-BDE1-0574BBB738D1}" type="slidenum">
              <a:rPr lang="en-US" smtClean="0">
                <a:latin typeface="Arial" charset="0"/>
              </a:rPr>
              <a:pPr/>
              <a:t>47</a:t>
            </a:fld>
            <a:endParaRPr lang="en-US" smtClean="0">
              <a:latin typeface="Arial" charset="0"/>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smtClean="0"/>
              <a:t>Lottery</a:t>
            </a:r>
            <a:r>
              <a:rPr lang="en-US" baseline="0" dirty="0" smtClean="0"/>
              <a:t> example = $1000 computer, 50% chance that you’ll get it stolen, in which case you are left with $0.</a:t>
            </a:r>
          </a:p>
          <a:p>
            <a:endParaRPr lang="en-US" baseline="0" dirty="0" smtClean="0"/>
          </a:p>
          <a:p>
            <a:r>
              <a:rPr lang="en-US" baseline="0" dirty="0" smtClean="0"/>
              <a:t>Certainty equivalent.  That’s how much money you would be willing to trade this lottery for.  Trade uncertainty for certainty. </a:t>
            </a:r>
          </a:p>
          <a:p>
            <a:endParaRPr lang="en-US" dirty="0" smtClean="0"/>
          </a:p>
          <a:p>
            <a:r>
              <a:rPr lang="en-US" baseline="0" dirty="0" smtClean="0"/>
              <a:t>Certainty </a:t>
            </a:r>
            <a:r>
              <a:rPr lang="en-US" baseline="0" dirty="0" smtClean="0"/>
              <a:t>equivalent.   How much would you trade this lottery for?  How many would trade this for $10?  How about $900?  How about $400?</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Because</a:t>
            </a:r>
            <a:r>
              <a:rPr lang="en-US" baseline="0" dirty="0" smtClean="0"/>
              <a:t> of these preferences there are things like insurance. </a:t>
            </a:r>
          </a:p>
          <a:p>
            <a:r>
              <a:rPr lang="en-US" baseline="0" dirty="0" smtClean="0"/>
              <a:t>Is </a:t>
            </a:r>
            <a:r>
              <a:rPr lang="en-US" baseline="0" dirty="0" smtClean="0"/>
              <a:t>insurance just a scam?  No, it’s win-win!</a:t>
            </a:r>
          </a:p>
          <a:p>
            <a:endParaRPr lang="en-US" dirty="0"/>
          </a:p>
        </p:txBody>
      </p:sp>
      <p:sp>
        <p:nvSpPr>
          <p:cNvPr id="4" name="Slide Number Placeholder 3"/>
          <p:cNvSpPr>
            <a:spLocks noGrp="1"/>
          </p:cNvSpPr>
          <p:nvPr>
            <p:ph type="sldNum" sz="quarter" idx="10"/>
          </p:nvPr>
        </p:nvSpPr>
        <p:spPr/>
        <p:txBody>
          <a:bodyPr/>
          <a:lstStyle/>
          <a:p>
            <a:pPr>
              <a:defRPr/>
            </a:pPr>
            <a:fld id="{DC3ED746-492E-4D0C-832A-ACED5D621C80}" type="slidenum">
              <a:rPr lang="en-US" smtClean="0"/>
              <a:pPr>
                <a:defRPr/>
              </a:pPr>
              <a:t>48</a:t>
            </a:fld>
            <a:endParaRPr lang="en-US"/>
          </a:p>
        </p:txBody>
      </p:sp>
    </p:spTree>
    <p:extLst>
      <p:ext uri="{BB962C8B-B14F-4D97-AF65-F5344CB8AC3E}">
        <p14:creationId xmlns:p14="http://schemas.microsoft.com/office/powerpoint/2010/main" val="188387912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smtClean="0"/>
              <a:t>Are humans perfectly rational?  Here’s a classic </a:t>
            </a:r>
            <a:r>
              <a:rPr lang="en-US" dirty="0" smtClean="0"/>
              <a:t>experiment</a:t>
            </a:r>
          </a:p>
          <a:p>
            <a:r>
              <a:rPr lang="en-US" dirty="0" smtClean="0"/>
              <a:t>B is the clear winner.</a:t>
            </a:r>
          </a:p>
          <a:p>
            <a:r>
              <a:rPr lang="en-US" dirty="0" smtClean="0"/>
              <a:t>C is the winner.</a:t>
            </a:r>
          </a:p>
          <a:p>
            <a:endParaRPr lang="en-US" dirty="0" smtClean="0"/>
          </a:p>
          <a:p>
            <a:r>
              <a:rPr lang="en-US" dirty="0" smtClean="0"/>
              <a:t>Most people prefer C over D.  </a:t>
            </a:r>
            <a:endParaRPr lang="en-US" dirty="0" smtClean="0"/>
          </a:p>
          <a:p>
            <a:r>
              <a:rPr lang="en-US" dirty="0" smtClean="0"/>
              <a:t>Multiply C and D by 4</a:t>
            </a:r>
            <a:r>
              <a:rPr lang="en-US" baseline="0" dirty="0" smtClean="0"/>
              <a:t> and get the </a:t>
            </a:r>
            <a:r>
              <a:rPr lang="en-US" baseline="0" smtClean="0"/>
              <a:t>opposite conclusion 0.2*4 = 0.8, 0.25*4 = 1, so 0.8 U($4k) &gt; 1.0 * U($3k)</a:t>
            </a:r>
            <a:endParaRPr lang="en-US" smtClean="0"/>
          </a:p>
          <a:p>
            <a:endParaRPr lang="en-US" dirty="0" smtClean="0"/>
          </a:p>
          <a:p>
            <a:r>
              <a:rPr lang="en-US" dirty="0" smtClean="0"/>
              <a:t>So what the heck?  You’re making irrational preferences?  Are you irrational or did</a:t>
            </a:r>
            <a:r>
              <a:rPr lang="en-US" baseline="0" dirty="0" smtClean="0"/>
              <a:t> I do something wrong?</a:t>
            </a:r>
          </a:p>
          <a:p>
            <a:r>
              <a:rPr lang="en-US" baseline="0" dirty="0" smtClean="0"/>
              <a:t>There’s a lot going on.</a:t>
            </a:r>
          </a:p>
          <a:p>
            <a:r>
              <a:rPr lang="en-US" baseline="0" dirty="0" smtClean="0"/>
              <a:t>Prize B said 100% chance of 3k.  0 is actually important. </a:t>
            </a:r>
          </a:p>
          <a:p>
            <a:r>
              <a:rPr lang="en-US" baseline="0" dirty="0" smtClean="0"/>
              <a:t>What do you get if you choose A, and you win $0?  You get the  feeling of stupidity. </a:t>
            </a:r>
            <a:endParaRPr lang="en-US" dirty="0" smtClean="0"/>
          </a:p>
        </p:txBody>
      </p:sp>
      <p:sp>
        <p:nvSpPr>
          <p:cNvPr id="4" name="Slide Number Placeholder 3"/>
          <p:cNvSpPr>
            <a:spLocks noGrp="1"/>
          </p:cNvSpPr>
          <p:nvPr>
            <p:ph type="sldNum" sz="quarter" idx="10"/>
          </p:nvPr>
        </p:nvSpPr>
        <p:spPr/>
        <p:txBody>
          <a:bodyPr/>
          <a:lstStyle/>
          <a:p>
            <a:pPr>
              <a:defRPr/>
            </a:pPr>
            <a:fld id="{DC3ED746-492E-4D0C-832A-ACED5D621C80}" type="slidenum">
              <a:rPr lang="en-US" smtClean="0"/>
              <a:pPr>
                <a:defRPr/>
              </a:pPr>
              <a:t>49</a:t>
            </a:fld>
            <a:endParaRPr lang="en-US"/>
          </a:p>
        </p:txBody>
      </p:sp>
    </p:spTree>
    <p:extLst>
      <p:ext uri="{BB962C8B-B14F-4D97-AF65-F5344CB8AC3E}">
        <p14:creationId xmlns:p14="http://schemas.microsoft.com/office/powerpoint/2010/main" val="11949087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Please retain proper</a:t>
            </a:r>
            <a:r>
              <a:rPr lang="en-US" baseline="0" dirty="0" smtClean="0"/>
              <a:t> attribution, including the reference to </a:t>
            </a:r>
            <a:r>
              <a:rPr lang="en-US" baseline="0" dirty="0" err="1" smtClean="0"/>
              <a:t>ai.berkeley.edu</a:t>
            </a:r>
            <a:r>
              <a:rPr lang="en-US" baseline="0" dirty="0" smtClean="0"/>
              <a:t>.  </a:t>
            </a:r>
            <a:r>
              <a:rPr lang="en-US" baseline="0" smtClean="0"/>
              <a:t>Thanks!</a:t>
            </a:r>
            <a:endParaRPr lang="en-US" sz="1200" smtClean="0">
              <a:latin typeface="Calibri"/>
              <a:cs typeface="Calibri"/>
            </a:endParaRPr>
          </a:p>
          <a:p>
            <a:endParaRPr lang="en-US" dirty="0"/>
          </a:p>
        </p:txBody>
      </p:sp>
      <p:sp>
        <p:nvSpPr>
          <p:cNvPr id="4" name="Slide Number Placeholder 3"/>
          <p:cNvSpPr>
            <a:spLocks noGrp="1"/>
          </p:cNvSpPr>
          <p:nvPr>
            <p:ph type="sldNum" sz="quarter" idx="10"/>
          </p:nvPr>
        </p:nvSpPr>
        <p:spPr/>
        <p:txBody>
          <a:bodyPr/>
          <a:lstStyle/>
          <a:p>
            <a:pPr>
              <a:defRPr/>
            </a:pPr>
            <a:fld id="{DC3ED746-492E-4D0C-832A-ACED5D621C80}" type="slidenum">
              <a:rPr lang="en-US" smtClean="0"/>
              <a:pPr>
                <a:defRPr/>
              </a:pPr>
              <a:t>4</a:t>
            </a:fld>
            <a:endParaRPr lang="en-US"/>
          </a:p>
        </p:txBody>
      </p:sp>
    </p:spTree>
    <p:extLst>
      <p:ext uri="{BB962C8B-B14F-4D97-AF65-F5344CB8AC3E}">
        <p14:creationId xmlns:p14="http://schemas.microsoft.com/office/powerpoint/2010/main" val="9733954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smtClean="0"/>
              <a:t>At</a:t>
            </a:r>
            <a:r>
              <a:rPr lang="en-US" baseline="0" dirty="0" smtClean="0"/>
              <a:t> least 10, or otherwise just rather dead; or just 100, or otherwise rather dead; that’s yet something different than minimax or </a:t>
            </a:r>
            <a:r>
              <a:rPr lang="en-US" baseline="0" dirty="0" err="1" smtClean="0"/>
              <a:t>expectimax</a:t>
            </a:r>
            <a:endParaRPr lang="en-US" baseline="0" dirty="0" smtClean="0"/>
          </a:p>
          <a:p>
            <a:r>
              <a:rPr lang="en-US" baseline="0" dirty="0" smtClean="0"/>
              <a:t>Down arrows = min nodes</a:t>
            </a:r>
          </a:p>
          <a:p>
            <a:r>
              <a:rPr lang="en-US" baseline="0" dirty="0" smtClean="0"/>
              <a:t>Circles = chance nodes.</a:t>
            </a:r>
            <a:endParaRPr lang="en-US" dirty="0"/>
          </a:p>
        </p:txBody>
      </p:sp>
      <p:sp>
        <p:nvSpPr>
          <p:cNvPr id="4" name="Slide Number Placeholder 3"/>
          <p:cNvSpPr>
            <a:spLocks noGrp="1"/>
          </p:cNvSpPr>
          <p:nvPr>
            <p:ph type="sldNum" sz="quarter" idx="10"/>
          </p:nvPr>
        </p:nvSpPr>
        <p:spPr/>
        <p:txBody>
          <a:bodyPr/>
          <a:lstStyle/>
          <a:p>
            <a:pPr>
              <a:defRPr/>
            </a:pPr>
            <a:fld id="{DC3ED746-492E-4D0C-832A-ACED5D621C80}" type="slidenum">
              <a:rPr lang="en-US" smtClean="0"/>
              <a:pPr>
                <a:defRPr/>
              </a:pPr>
              <a:t>8</a:t>
            </a:fld>
            <a:endParaRPr lang="en-US"/>
          </a:p>
        </p:txBody>
      </p:sp>
    </p:spTree>
    <p:extLst>
      <p:ext uri="{BB962C8B-B14F-4D97-AF65-F5344CB8AC3E}">
        <p14:creationId xmlns:p14="http://schemas.microsoft.com/office/powerpoint/2010/main" val="29028606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sldNum" sz="quarter" idx="5"/>
          </p:nvPr>
        </p:nvSpPr>
        <p:spPr>
          <a:noFill/>
        </p:spPr>
        <p:txBody>
          <a:bodyPr/>
          <a:lstStyle/>
          <a:p>
            <a:fld id="{35E13D75-3764-4B96-AB14-8A910A94CEF9}" type="slidenum">
              <a:rPr lang="en-US" smtClean="0">
                <a:latin typeface="Arial" charset="0"/>
              </a:rPr>
              <a:pPr/>
              <a:t>9</a:t>
            </a:fld>
            <a:endParaRPr lang="en-US" smtClean="0">
              <a:latin typeface="Arial" charset="0"/>
            </a:endParaRPr>
          </a:p>
        </p:txBody>
      </p:sp>
      <p:sp>
        <p:nvSpPr>
          <p:cNvPr id="38915" name="Rectangle 2"/>
          <p:cNvSpPr>
            <a:spLocks noGrp="1" noRot="1" noChangeAspect="1" noChangeArrowheads="1" noTextEdit="1"/>
          </p:cNvSpPr>
          <p:nvPr>
            <p:ph type="sldImg"/>
          </p:nvPr>
        </p:nvSpPr>
        <p:spPr>
          <a:xfrm>
            <a:off x="138113" y="768350"/>
            <a:ext cx="6823075" cy="3838575"/>
          </a:xfrm>
          <a:ln/>
        </p:spPr>
      </p:sp>
      <p:sp>
        <p:nvSpPr>
          <p:cNvPr id="38916" name="Rectangle 3"/>
          <p:cNvSpPr>
            <a:spLocks noGrp="1" noChangeArrowheads="1"/>
          </p:cNvSpPr>
          <p:nvPr>
            <p:ph type="body" idx="1"/>
          </p:nvPr>
        </p:nvSpPr>
        <p:spPr>
          <a:xfrm>
            <a:off x="946150" y="4862513"/>
            <a:ext cx="5207000" cy="4603750"/>
          </a:xfrm>
          <a:noFill/>
          <a:ln/>
        </p:spPr>
        <p:txBody>
          <a:bodyPr/>
          <a:lstStyle/>
          <a:p>
            <a:endParaRPr lang="en-US" smtClean="0">
              <a:latin typeface="Arial"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Slide Image Placeholder 1"/>
          <p:cNvSpPr>
            <a:spLocks noGrp="1" noRot="1" noChangeAspect="1" noTextEdit="1"/>
          </p:cNvSpPr>
          <p:nvPr>
            <p:ph type="sldImg"/>
          </p:nvPr>
        </p:nvSpPr>
        <p:spPr>
          <a:xfrm>
            <a:off x="138113" y="768350"/>
            <a:ext cx="6823075" cy="3838575"/>
          </a:xfrm>
          <a:ln/>
        </p:spPr>
      </p:sp>
      <p:sp>
        <p:nvSpPr>
          <p:cNvPr id="60419" name="Notes Placeholder 2"/>
          <p:cNvSpPr>
            <a:spLocks noGrp="1"/>
          </p:cNvSpPr>
          <p:nvPr>
            <p:ph type="body" idx="1"/>
          </p:nvPr>
        </p:nvSpPr>
        <p:spPr>
          <a:noFill/>
          <a:ln/>
        </p:spPr>
        <p:txBody>
          <a:bodyPr/>
          <a:lstStyle/>
          <a:p>
            <a:r>
              <a:rPr lang="en-US" dirty="0" smtClean="0">
                <a:latin typeface="Arial" charset="0"/>
              </a:rPr>
              <a:t>Max is</a:t>
            </a:r>
            <a:r>
              <a:rPr lang="en-US" baseline="0" dirty="0" smtClean="0">
                <a:latin typeface="Arial" charset="0"/>
              </a:rPr>
              <a:t> just like before.  </a:t>
            </a:r>
            <a:r>
              <a:rPr lang="en-US" baseline="0" dirty="0" err="1" smtClean="0">
                <a:latin typeface="Arial" charset="0"/>
              </a:rPr>
              <a:t>Exp</a:t>
            </a:r>
            <a:r>
              <a:rPr lang="en-US" baseline="0" dirty="0" smtClean="0">
                <a:latin typeface="Arial" charset="0"/>
              </a:rPr>
              <a:t> is the expectation of what will happen next.</a:t>
            </a:r>
          </a:p>
          <a:p>
            <a:endParaRPr lang="en-US" dirty="0" smtClean="0">
              <a:latin typeface="Arial" charset="0"/>
            </a:endParaRPr>
          </a:p>
        </p:txBody>
      </p:sp>
      <p:sp>
        <p:nvSpPr>
          <p:cNvPr id="60420" name="Slide Number Placeholder 3"/>
          <p:cNvSpPr>
            <a:spLocks noGrp="1"/>
          </p:cNvSpPr>
          <p:nvPr>
            <p:ph type="sldNum" sz="quarter" idx="5"/>
          </p:nvPr>
        </p:nvSpPr>
        <p:spPr>
          <a:noFill/>
        </p:spPr>
        <p:txBody>
          <a:bodyPr/>
          <a:lstStyle/>
          <a:p>
            <a:fld id="{48A9289E-F028-4C02-88DD-69770A826917}" type="slidenum">
              <a:rPr lang="en-US" smtClean="0">
                <a:latin typeface="Arial" charset="0"/>
              </a:rPr>
              <a:pPr/>
              <a:t>12</a:t>
            </a:fld>
            <a:endParaRPr lang="en-US" smtClean="0">
              <a:latin typeface="Arial"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smtClean="0"/>
              <a:t>Here imagine that all children are equally likely.</a:t>
            </a:r>
          </a:p>
          <a:p>
            <a:r>
              <a:rPr lang="en-US" dirty="0" smtClean="0"/>
              <a:t>8 </a:t>
            </a:r>
            <a:r>
              <a:rPr lang="mr-IN" dirty="0" smtClean="0"/>
              <a:t>…</a:t>
            </a:r>
            <a:r>
              <a:rPr lang="en-US" dirty="0" smtClean="0"/>
              <a:t> 4 </a:t>
            </a:r>
            <a:r>
              <a:rPr lang="mr-IN" dirty="0" smtClean="0"/>
              <a:t>…</a:t>
            </a:r>
            <a:r>
              <a:rPr lang="en-US" dirty="0" smtClean="0"/>
              <a:t>. 7</a:t>
            </a:r>
          </a:p>
          <a:p>
            <a:endParaRPr lang="en-US" dirty="0"/>
          </a:p>
        </p:txBody>
      </p:sp>
      <p:sp>
        <p:nvSpPr>
          <p:cNvPr id="4" name="Slide Number Placeholder 3"/>
          <p:cNvSpPr>
            <a:spLocks noGrp="1"/>
          </p:cNvSpPr>
          <p:nvPr>
            <p:ph type="sldNum" sz="quarter" idx="10"/>
          </p:nvPr>
        </p:nvSpPr>
        <p:spPr/>
        <p:txBody>
          <a:bodyPr/>
          <a:lstStyle/>
          <a:p>
            <a:pPr>
              <a:defRPr/>
            </a:pPr>
            <a:fld id="{DC3ED746-492E-4D0C-832A-ACED5D621C80}" type="slidenum">
              <a:rPr lang="en-US" smtClean="0"/>
              <a:pPr>
                <a:defRPr/>
              </a:pPr>
              <a:t>14</a:t>
            </a:fld>
            <a:endParaRPr lang="en-US"/>
          </a:p>
        </p:txBody>
      </p:sp>
    </p:spTree>
    <p:extLst>
      <p:ext uri="{BB962C8B-B14F-4D97-AF65-F5344CB8AC3E}">
        <p14:creationId xmlns:p14="http://schemas.microsoft.com/office/powerpoint/2010/main" val="7041659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smtClean="0"/>
              <a:t>In</a:t>
            </a:r>
            <a:r>
              <a:rPr lang="en-US" baseline="0" dirty="0" smtClean="0"/>
              <a:t> Minimax we were done, since 2 would always be less than 3.</a:t>
            </a:r>
          </a:p>
          <a:p>
            <a:r>
              <a:rPr lang="en-US" baseline="0" dirty="0" smtClean="0"/>
              <a:t>Here the average of 3, 12 and 9 = 8.</a:t>
            </a:r>
          </a:p>
          <a:p>
            <a:r>
              <a:rPr lang="en-US" baseline="0" dirty="0" smtClean="0"/>
              <a:t>Can the average be less than 2 on the middle node?  YES!!!  Much harder to prune.</a:t>
            </a:r>
            <a:endParaRPr lang="en-US" dirty="0"/>
          </a:p>
        </p:txBody>
      </p:sp>
      <p:sp>
        <p:nvSpPr>
          <p:cNvPr id="4" name="Slide Number Placeholder 3"/>
          <p:cNvSpPr>
            <a:spLocks noGrp="1"/>
          </p:cNvSpPr>
          <p:nvPr>
            <p:ph type="sldNum" sz="quarter" idx="10"/>
          </p:nvPr>
        </p:nvSpPr>
        <p:spPr/>
        <p:txBody>
          <a:bodyPr/>
          <a:lstStyle/>
          <a:p>
            <a:pPr>
              <a:defRPr/>
            </a:pPr>
            <a:fld id="{DC3ED746-492E-4D0C-832A-ACED5D621C80}" type="slidenum">
              <a:rPr lang="en-US" smtClean="0"/>
              <a:pPr>
                <a:defRPr/>
              </a:pPr>
              <a:t>15</a:t>
            </a:fld>
            <a:endParaRPr lang="en-US"/>
          </a:p>
        </p:txBody>
      </p:sp>
    </p:spTree>
    <p:extLst>
      <p:ext uri="{BB962C8B-B14F-4D97-AF65-F5344CB8AC3E}">
        <p14:creationId xmlns:p14="http://schemas.microsoft.com/office/powerpoint/2010/main" val="18941313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0" y="1044578"/>
            <a:ext cx="12192000" cy="1470025"/>
          </a:xfrm>
        </p:spPr>
        <p:txBody>
          <a:bodyPr/>
          <a:lstStyle>
            <a:lvl1pPr>
              <a:defRPr>
                <a:solidFill>
                  <a:schemeClr val="accent2"/>
                </a:solidFill>
              </a:defRPr>
            </a:lvl1pPr>
          </a:lstStyle>
          <a:p>
            <a:r>
              <a:rPr lang="en-US" smtClean="0"/>
              <a:t>Click to edit Master title style</a:t>
            </a:r>
            <a:endParaRPr lang="en-US"/>
          </a:p>
        </p:txBody>
      </p:sp>
      <p:sp>
        <p:nvSpPr>
          <p:cNvPr id="5123" name="Rectangle 3"/>
          <p:cNvSpPr>
            <a:spLocks noGrp="1" noChangeArrowheads="1"/>
          </p:cNvSpPr>
          <p:nvPr>
            <p:ph type="subTitle" idx="1"/>
          </p:nvPr>
        </p:nvSpPr>
        <p:spPr>
          <a:xfrm>
            <a:off x="0" y="3657600"/>
            <a:ext cx="12192000" cy="1524000"/>
          </a:xfrm>
        </p:spPr>
        <p:txBody>
          <a:bodyPr/>
          <a:lstStyle>
            <a:lvl1pPr marL="0" indent="0" algn="ctr">
              <a:buFont typeface="Wingdings" pitchFamily="2" charset="2"/>
              <a:buNone/>
              <a:defRPr>
                <a:solidFill>
                  <a:schemeClr val="tx1"/>
                </a:solidFill>
              </a:defRPr>
            </a:lvl1pPr>
          </a:lstStyle>
          <a:p>
            <a:r>
              <a:rPr lang="en-US" smtClean="0"/>
              <a:t>Click to edit Master subtitle style</a:t>
            </a:r>
            <a:endParaRPr lang="en-US" dirty="0"/>
          </a:p>
        </p:txBody>
      </p:sp>
      <p:sp>
        <p:nvSpPr>
          <p:cNvPr id="4" name="Rectangle 4"/>
          <p:cNvSpPr>
            <a:spLocks noGrp="1" noChangeArrowheads="1"/>
          </p:cNvSpPr>
          <p:nvPr>
            <p:ph type="dt" sz="half" idx="10"/>
          </p:nvPr>
        </p:nvSpPr>
        <p:spPr/>
        <p:txBody>
          <a:bodyPr/>
          <a:lstStyle>
            <a:lvl1pPr>
              <a:defRPr/>
            </a:lvl1pPr>
          </a:lstStyle>
          <a:p>
            <a:pPr>
              <a:defRPr/>
            </a:pPr>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p:txBody>
      </p:sp>
      <p:sp>
        <p:nvSpPr>
          <p:cNvPr id="6" name="Rectangle 6"/>
          <p:cNvSpPr>
            <a:spLocks noGrp="1" noChangeArrowheads="1"/>
          </p:cNvSpPr>
          <p:nvPr>
            <p:ph type="sldNum" sz="quarter" idx="12"/>
          </p:nvPr>
        </p:nvSpPr>
        <p:spPr/>
        <p:txBody>
          <a:bodyPr/>
          <a:lstStyle>
            <a:lvl1pPr>
              <a:defRPr/>
            </a:lvl1pPr>
          </a:lstStyle>
          <a:p>
            <a:pPr>
              <a:defRPr/>
            </a:pPr>
            <a:fld id="{979BFB3C-35FA-41D9-9291-A2F98ED5BB9C}" type="slidenum">
              <a:rPr lang="en-US" smtClean="0"/>
              <a:pPr>
                <a:defRPr/>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FB1DFAE6-F228-4E2F-A0AC-226F064B1BF7}" type="slidenum">
              <a:rPr lang="en-US" smtClean="0"/>
              <a:pPr>
                <a:defRPr/>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0"/>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40"/>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5C4E88A1-2DCF-4BB2-94BA-C293321F0113}" type="slidenum">
              <a:rPr lang="en-US" smtClean="0"/>
              <a:pPr>
                <a:defRPr/>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1"/>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178" indent="0">
              <a:buNone/>
              <a:defRPr sz="1900"/>
            </a:lvl2pPr>
            <a:lvl3pPr marL="914354" indent="0">
              <a:buNone/>
              <a:defRPr sz="1600"/>
            </a:lvl3pPr>
            <a:lvl4pPr marL="1371532" indent="0">
              <a:buNone/>
              <a:defRPr sz="1500"/>
            </a:lvl4pPr>
            <a:lvl5pPr marL="1828709" indent="0">
              <a:buNone/>
              <a:defRPr sz="1500"/>
            </a:lvl5pPr>
            <a:lvl6pPr marL="2285886" indent="0">
              <a:buNone/>
              <a:defRPr sz="1500"/>
            </a:lvl6pPr>
            <a:lvl7pPr marL="2743062" indent="0">
              <a:buNone/>
              <a:defRPr sz="1500"/>
            </a:lvl7pPr>
            <a:lvl8pPr marL="3200240" indent="0">
              <a:buNone/>
              <a:defRPr sz="1500"/>
            </a:lvl8pPr>
            <a:lvl9pPr marL="3657418" indent="0">
              <a:buNone/>
              <a:defRPr sz="15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A88BCBDB-77C9-44E1-B8B8-0FED19A87ABE}" type="slidenum">
              <a:rPr lang="en-US" smtClean="0"/>
              <a:pPr>
                <a:defRPr/>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1"/>
            <a:ext cx="4038600" cy="4525963"/>
          </a:xfrm>
        </p:spPr>
        <p:txBody>
          <a:bodyPr/>
          <a:lstStyle>
            <a:lvl1pPr>
              <a:defRPr sz="2800"/>
            </a:lvl1pPr>
            <a:lvl2pPr>
              <a:defRPr sz="2400"/>
            </a:lvl2pPr>
            <a:lvl3pPr>
              <a:defRPr sz="2000"/>
            </a:lvl3pPr>
            <a:lvl4pPr>
              <a:defRPr sz="1900"/>
            </a:lvl4pPr>
            <a:lvl5pPr>
              <a:defRPr sz="19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1"/>
            <a:ext cx="4038600" cy="4525963"/>
          </a:xfrm>
        </p:spPr>
        <p:txBody>
          <a:bodyPr/>
          <a:lstStyle>
            <a:lvl1pPr>
              <a:defRPr sz="2800"/>
            </a:lvl1pPr>
            <a:lvl2pPr>
              <a:defRPr sz="2400"/>
            </a:lvl2pPr>
            <a:lvl3pPr>
              <a:defRPr sz="2000"/>
            </a:lvl3pPr>
            <a:lvl4pPr>
              <a:defRPr sz="1900"/>
            </a:lvl4pPr>
            <a:lvl5pPr>
              <a:defRPr sz="19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C940E2D8-2A86-4844-83F1-0F33DD9CDB74}" type="slidenum">
              <a:rPr lang="en-US" smtClean="0"/>
              <a:pPr>
                <a:defRPr/>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2" y="1535113"/>
            <a:ext cx="4040188" cy="639763"/>
          </a:xfrm>
        </p:spPr>
        <p:txBody>
          <a:bodyPr anchor="b"/>
          <a:lstStyle>
            <a:lvl1pPr marL="0" indent="0">
              <a:buNone/>
              <a:defRPr sz="2400" b="1"/>
            </a:lvl1pPr>
            <a:lvl2pPr marL="457178" indent="0">
              <a:buNone/>
              <a:defRPr sz="2000" b="1"/>
            </a:lvl2pPr>
            <a:lvl3pPr marL="914354" indent="0">
              <a:buNone/>
              <a:defRPr sz="19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2" y="2174875"/>
            <a:ext cx="4040188" cy="3951288"/>
          </a:xfrm>
        </p:spPr>
        <p:txBody>
          <a:bodyPr/>
          <a:lstStyle>
            <a:lvl1pPr>
              <a:defRPr sz="2400"/>
            </a:lvl1pPr>
            <a:lvl2pPr>
              <a:defRPr sz="2000"/>
            </a:lvl2pPr>
            <a:lvl3pPr>
              <a:defRPr sz="19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7" y="1535113"/>
            <a:ext cx="4041775" cy="639763"/>
          </a:xfrm>
        </p:spPr>
        <p:txBody>
          <a:bodyPr anchor="b"/>
          <a:lstStyle>
            <a:lvl1pPr marL="0" indent="0">
              <a:buNone/>
              <a:defRPr sz="2400" b="1"/>
            </a:lvl1pPr>
            <a:lvl2pPr marL="457178" indent="0">
              <a:buNone/>
              <a:defRPr sz="2000" b="1"/>
            </a:lvl2pPr>
            <a:lvl3pPr marL="914354" indent="0">
              <a:buNone/>
              <a:defRPr sz="19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7" y="2174875"/>
            <a:ext cx="4041775" cy="3951288"/>
          </a:xfrm>
        </p:spPr>
        <p:txBody>
          <a:bodyPr/>
          <a:lstStyle>
            <a:lvl1pPr>
              <a:defRPr sz="2400"/>
            </a:lvl1pPr>
            <a:lvl2pPr>
              <a:defRPr sz="2000"/>
            </a:lvl2pPr>
            <a:lvl3pPr>
              <a:defRPr sz="19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80B78B60-0F5B-4FD9-A706-2B636321CE3D}" type="slidenum">
              <a:rPr lang="en-US" smtClean="0"/>
              <a:pPr>
                <a:defRPr/>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519A90FF-2AD2-44F2-AE19-EAFC48E5B764}" type="slidenum">
              <a:rPr lang="en-US" smtClean="0"/>
              <a:pPr>
                <a:defRPr/>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17DCD500-0052-49A9-87B8-ECFA543AB6B6}" type="slidenum">
              <a:rPr lang="en-US" smtClean="0"/>
              <a:pPr>
                <a:defRPr/>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49"/>
            <a:ext cx="3008313" cy="1162051"/>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1" y="273053"/>
            <a:ext cx="5111751"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2" y="1435103"/>
            <a:ext cx="3008313" cy="4691063"/>
          </a:xfrm>
        </p:spPr>
        <p:txBody>
          <a:bodyPr/>
          <a:lstStyle>
            <a:lvl1pPr marL="0" indent="0">
              <a:buNone/>
              <a:defRPr sz="1500"/>
            </a:lvl1pPr>
            <a:lvl2pPr marL="457178" indent="0">
              <a:buNone/>
              <a:defRPr sz="1200"/>
            </a:lvl2pPr>
            <a:lvl3pPr marL="914354" indent="0">
              <a:buNone/>
              <a:defRPr sz="1100"/>
            </a:lvl3pPr>
            <a:lvl4pPr marL="1371532" indent="0">
              <a:buNone/>
              <a:defRPr sz="900"/>
            </a:lvl4pPr>
            <a:lvl5pPr marL="1828709" indent="0">
              <a:buNone/>
              <a:defRPr sz="900"/>
            </a:lvl5pPr>
            <a:lvl6pPr marL="2285886" indent="0">
              <a:buNone/>
              <a:defRPr sz="900"/>
            </a:lvl6pPr>
            <a:lvl7pPr marL="2743062" indent="0">
              <a:buNone/>
              <a:defRPr sz="900"/>
            </a:lvl7pPr>
            <a:lvl8pPr marL="3200240" indent="0">
              <a:buNone/>
              <a:defRPr sz="900"/>
            </a:lvl8pPr>
            <a:lvl9pPr marL="3657418"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D3A752C2-0A90-443A-A81B-9E5D1442F90C}" type="slidenum">
              <a:rPr lang="en-US" smtClean="0"/>
              <a:pPr>
                <a:defRPr/>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9"/>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178" indent="0">
              <a:buNone/>
              <a:defRPr sz="2800"/>
            </a:lvl2pPr>
            <a:lvl3pPr marL="914354" indent="0">
              <a:buNone/>
              <a:defRPr sz="2400"/>
            </a:lvl3pPr>
            <a:lvl4pPr marL="1371532" indent="0">
              <a:buNone/>
              <a:defRPr sz="2000"/>
            </a:lvl4pPr>
            <a:lvl5pPr marL="1828709" indent="0">
              <a:buNone/>
              <a:defRPr sz="2000"/>
            </a:lvl5pPr>
            <a:lvl6pPr marL="2285886" indent="0">
              <a:buNone/>
              <a:defRPr sz="2000"/>
            </a:lvl6pPr>
            <a:lvl7pPr marL="2743062" indent="0">
              <a:buNone/>
              <a:defRPr sz="2000"/>
            </a:lvl7pPr>
            <a:lvl8pPr marL="3200240" indent="0">
              <a:buNone/>
              <a:defRPr sz="2000"/>
            </a:lvl8pPr>
            <a:lvl9pPr marL="3657418" indent="0">
              <a:buNone/>
              <a:defRPr sz="2000"/>
            </a:lvl9pPr>
          </a:lstStyle>
          <a:p>
            <a:pPr lvl="0"/>
            <a:r>
              <a:rPr lang="en-US" noProof="0" smtClean="0"/>
              <a:t>Click icon to add picture</a:t>
            </a:r>
          </a:p>
        </p:txBody>
      </p:sp>
      <p:sp>
        <p:nvSpPr>
          <p:cNvPr id="4" name="Text Placeholder 3"/>
          <p:cNvSpPr>
            <a:spLocks noGrp="1"/>
          </p:cNvSpPr>
          <p:nvPr>
            <p:ph type="body" sz="half" idx="2"/>
          </p:nvPr>
        </p:nvSpPr>
        <p:spPr>
          <a:xfrm>
            <a:off x="1792288" y="5367339"/>
            <a:ext cx="5486400" cy="804863"/>
          </a:xfrm>
        </p:spPr>
        <p:txBody>
          <a:bodyPr/>
          <a:lstStyle>
            <a:lvl1pPr marL="0" indent="0">
              <a:buNone/>
              <a:defRPr sz="1500"/>
            </a:lvl1pPr>
            <a:lvl2pPr marL="457178" indent="0">
              <a:buNone/>
              <a:defRPr sz="1200"/>
            </a:lvl2pPr>
            <a:lvl3pPr marL="914354" indent="0">
              <a:buNone/>
              <a:defRPr sz="1100"/>
            </a:lvl3pPr>
            <a:lvl4pPr marL="1371532" indent="0">
              <a:buNone/>
              <a:defRPr sz="900"/>
            </a:lvl4pPr>
            <a:lvl5pPr marL="1828709" indent="0">
              <a:buNone/>
              <a:defRPr sz="900"/>
            </a:lvl5pPr>
            <a:lvl6pPr marL="2285886" indent="0">
              <a:buNone/>
              <a:defRPr sz="900"/>
            </a:lvl6pPr>
            <a:lvl7pPr marL="2743062" indent="0">
              <a:buNone/>
              <a:defRPr sz="900"/>
            </a:lvl7pPr>
            <a:lvl8pPr marL="3200240" indent="0">
              <a:buNone/>
              <a:defRPr sz="900"/>
            </a:lvl8pPr>
            <a:lvl9pPr marL="3657418"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3A46F06B-1413-4079-B097-2DE271D9A3EA}" type="slidenum">
              <a:rPr lang="en-US" smtClean="0"/>
              <a:pPr>
                <a:defRPr/>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bwMode="auto">
          <a:xfrm>
            <a:off x="0" y="-25400"/>
            <a:ext cx="12192000" cy="1143000"/>
          </a:xfrm>
          <a:prstGeom prst="rect">
            <a:avLst/>
          </a:prstGeom>
          <a:noFill/>
          <a:ln w="9525">
            <a:noFill/>
            <a:miter lim="800000"/>
            <a:headEnd/>
            <a:tailEnd/>
          </a:ln>
        </p:spPr>
        <p:txBody>
          <a:bodyPr vert="horz" wrap="square" lIns="91436" tIns="45718" rIns="91436" bIns="45718" numCol="1" anchor="ctr" anchorCtr="0" compatLnSpc="1">
            <a:prstTxWarp prst="textNoShape">
              <a:avLst/>
            </a:prstTxWarp>
          </a:bodyPr>
          <a:lstStyle/>
          <a:p>
            <a:pPr lvl="0"/>
            <a:r>
              <a:rPr lang="en-US" smtClean="0"/>
              <a:t>Click to edit Master title style</a:t>
            </a:r>
            <a:endParaRPr lang="en-US" dirty="0" smtClean="0"/>
          </a:p>
        </p:txBody>
      </p:sp>
      <p:sp>
        <p:nvSpPr>
          <p:cNvPr id="3075" name="Rectangle 3"/>
          <p:cNvSpPr>
            <a:spLocks noGrp="1" noChangeArrowheads="1"/>
          </p:cNvSpPr>
          <p:nvPr>
            <p:ph type="body" idx="1"/>
          </p:nvPr>
        </p:nvSpPr>
        <p:spPr bwMode="auto">
          <a:xfrm>
            <a:off x="406400" y="1397001"/>
            <a:ext cx="11379200" cy="4729164"/>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100" name="Rectangle 4"/>
          <p:cNvSpPr>
            <a:spLocks noGrp="1" noChangeArrowheads="1"/>
          </p:cNvSpPr>
          <p:nvPr>
            <p:ph type="dt" sz="half" idx="2"/>
          </p:nvPr>
        </p:nvSpPr>
        <p:spPr bwMode="auto">
          <a:xfrm>
            <a:off x="457200" y="6245225"/>
            <a:ext cx="2133600" cy="476251"/>
          </a:xfrm>
          <a:prstGeom prst="rect">
            <a:avLst/>
          </a:prstGeom>
          <a:noFill/>
          <a:ln w="9525">
            <a:noFill/>
            <a:miter lim="800000"/>
            <a:headEnd/>
            <a:tailEnd/>
          </a:ln>
          <a:effectLst/>
        </p:spPr>
        <p:txBody>
          <a:bodyPr vert="horz" wrap="square" lIns="91436" tIns="45718" rIns="91436" bIns="45718" numCol="1" anchor="t" anchorCtr="0" compatLnSpc="1">
            <a:prstTxWarp prst="textNoShape">
              <a:avLst/>
            </a:prstTxWarp>
          </a:bodyPr>
          <a:lstStyle>
            <a:lvl1pPr>
              <a:defRPr sz="1500"/>
            </a:lvl1pPr>
          </a:lstStyle>
          <a:p>
            <a:pPr>
              <a:defRPr/>
            </a:pPr>
            <a:endParaRPr lang="en-US"/>
          </a:p>
        </p:txBody>
      </p:sp>
      <p:sp>
        <p:nvSpPr>
          <p:cNvPr id="4101" name="Rectangle 5"/>
          <p:cNvSpPr>
            <a:spLocks noGrp="1" noChangeArrowheads="1"/>
          </p:cNvSpPr>
          <p:nvPr>
            <p:ph type="ftr" sz="quarter" idx="3"/>
          </p:nvPr>
        </p:nvSpPr>
        <p:spPr bwMode="auto">
          <a:xfrm>
            <a:off x="3124200" y="6245225"/>
            <a:ext cx="2895600" cy="476251"/>
          </a:xfrm>
          <a:prstGeom prst="rect">
            <a:avLst/>
          </a:prstGeom>
          <a:noFill/>
          <a:ln w="9525">
            <a:noFill/>
            <a:miter lim="800000"/>
            <a:headEnd/>
            <a:tailEnd/>
          </a:ln>
          <a:effectLst/>
        </p:spPr>
        <p:txBody>
          <a:bodyPr vert="horz" wrap="square" lIns="91436" tIns="45718" rIns="91436" bIns="45718" numCol="1" anchor="t" anchorCtr="0" compatLnSpc="1">
            <a:prstTxWarp prst="textNoShape">
              <a:avLst/>
            </a:prstTxWarp>
          </a:bodyPr>
          <a:lstStyle>
            <a:lvl1pPr algn="ctr">
              <a:defRPr sz="1500"/>
            </a:lvl1pPr>
          </a:lstStyle>
          <a:p>
            <a:pPr>
              <a:defRPr/>
            </a:pPr>
            <a:endParaRPr lang="en-US"/>
          </a:p>
        </p:txBody>
      </p:sp>
      <p:sp>
        <p:nvSpPr>
          <p:cNvPr id="4102" name="Rectangle 6"/>
          <p:cNvSpPr>
            <a:spLocks noGrp="1" noChangeArrowheads="1"/>
          </p:cNvSpPr>
          <p:nvPr>
            <p:ph type="sldNum" sz="quarter" idx="4"/>
          </p:nvPr>
        </p:nvSpPr>
        <p:spPr bwMode="auto">
          <a:xfrm>
            <a:off x="6553200" y="6245225"/>
            <a:ext cx="2133600" cy="476251"/>
          </a:xfrm>
          <a:prstGeom prst="rect">
            <a:avLst/>
          </a:prstGeom>
          <a:noFill/>
          <a:ln w="9525">
            <a:noFill/>
            <a:miter lim="800000"/>
            <a:headEnd/>
            <a:tailEnd/>
          </a:ln>
          <a:effectLst/>
        </p:spPr>
        <p:txBody>
          <a:bodyPr vert="horz" wrap="square" lIns="91436" tIns="45718" rIns="91436" bIns="45718" numCol="1" anchor="t" anchorCtr="0" compatLnSpc="1">
            <a:prstTxWarp prst="textNoShape">
              <a:avLst/>
            </a:prstTxWarp>
          </a:bodyPr>
          <a:lstStyle>
            <a:lvl1pPr algn="r">
              <a:defRPr sz="1500"/>
            </a:lvl1pPr>
          </a:lstStyle>
          <a:p>
            <a:pPr>
              <a:defRPr/>
            </a:pPr>
            <a:fld id="{6345D6EE-11CE-4895-A65B-A0F0C6A7FE73}" type="slidenum">
              <a:rPr lang="en-US" smtClean="0"/>
              <a:pPr>
                <a:defRPr/>
              </a:pPr>
              <a:t>‹#›</a:t>
            </a:fld>
            <a:endParaRPr lang="en-US" dirty="0"/>
          </a:p>
        </p:txBody>
      </p:sp>
      <p:sp>
        <p:nvSpPr>
          <p:cNvPr id="4103" name="Rectangle 7"/>
          <p:cNvSpPr>
            <a:spLocks noChangeArrowheads="1"/>
          </p:cNvSpPr>
          <p:nvPr/>
        </p:nvSpPr>
        <p:spPr bwMode="auto">
          <a:xfrm>
            <a:off x="0" y="1031242"/>
            <a:ext cx="12192000" cy="60959"/>
          </a:xfrm>
          <a:prstGeom prst="rect">
            <a:avLst/>
          </a:prstGeom>
          <a:gradFill rotWithShape="1">
            <a:gsLst>
              <a:gs pos="0">
                <a:srgbClr val="0000CC"/>
              </a:gs>
              <a:gs pos="100000">
                <a:schemeClr val="tx1"/>
              </a:gs>
            </a:gsLst>
            <a:lin ang="0" scaled="1"/>
          </a:gradFill>
          <a:ln w="9525">
            <a:solidFill>
              <a:schemeClr val="tx1"/>
            </a:solidFill>
            <a:miter lim="800000"/>
            <a:headEnd/>
            <a:tailEnd/>
          </a:ln>
          <a:effectLst/>
        </p:spPr>
        <p:txBody>
          <a:bodyPr wrap="none" lIns="91436" tIns="45718" rIns="91436" bIns="45718" anchor="ctr"/>
          <a:lstStyle/>
          <a:p>
            <a:pPr>
              <a:defRPr/>
            </a:pPr>
            <a:endParaRPr lang="en-US"/>
          </a:p>
        </p:txBody>
      </p:sp>
    </p:spTree>
  </p:cSld>
  <p:clrMap bg1="lt1" tx1="dk1" bg2="lt2" tx2="dk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 id="2147483750" r:id="rId5"/>
    <p:sldLayoutId id="2147483751" r:id="rId6"/>
    <p:sldLayoutId id="2147483752" r:id="rId7"/>
    <p:sldLayoutId id="2147483753" r:id="rId8"/>
    <p:sldLayoutId id="2147483754" r:id="rId9"/>
    <p:sldLayoutId id="2147483755" r:id="rId10"/>
    <p:sldLayoutId id="2147483756" r:id="rId11"/>
  </p:sldLayoutIdLst>
  <p:timing>
    <p:tnLst>
      <p:par>
        <p:cTn id="1" dur="indefinite" restart="never" nodeType="tmRoot"/>
      </p:par>
    </p:tnLst>
  </p:timing>
  <p:hf hdr="0" ftr="0" dt="0"/>
  <p:txStyles>
    <p:titleStyle>
      <a:lvl1pPr algn="ctr" rtl="0" eaLnBrk="1" fontAlgn="base" hangingPunct="1">
        <a:spcBef>
          <a:spcPct val="0"/>
        </a:spcBef>
        <a:spcAft>
          <a:spcPct val="0"/>
        </a:spcAft>
        <a:defRPr sz="4400">
          <a:solidFill>
            <a:schemeClr val="tx2"/>
          </a:solidFill>
          <a:latin typeface="Calibri" pitchFamily="34" charset="0"/>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178" algn="ctr" rtl="0" eaLnBrk="1" fontAlgn="base" hangingPunct="1">
        <a:spcBef>
          <a:spcPct val="0"/>
        </a:spcBef>
        <a:spcAft>
          <a:spcPct val="0"/>
        </a:spcAft>
        <a:defRPr sz="4400">
          <a:solidFill>
            <a:schemeClr val="tx2"/>
          </a:solidFill>
          <a:latin typeface="Arial" charset="0"/>
        </a:defRPr>
      </a:lvl6pPr>
      <a:lvl7pPr marL="914354" algn="ctr" rtl="0" eaLnBrk="1" fontAlgn="base" hangingPunct="1">
        <a:spcBef>
          <a:spcPct val="0"/>
        </a:spcBef>
        <a:spcAft>
          <a:spcPct val="0"/>
        </a:spcAft>
        <a:defRPr sz="4400">
          <a:solidFill>
            <a:schemeClr val="tx2"/>
          </a:solidFill>
          <a:latin typeface="Arial" charset="0"/>
        </a:defRPr>
      </a:lvl7pPr>
      <a:lvl8pPr marL="1371532" algn="ctr" rtl="0" eaLnBrk="1" fontAlgn="base" hangingPunct="1">
        <a:spcBef>
          <a:spcPct val="0"/>
        </a:spcBef>
        <a:spcAft>
          <a:spcPct val="0"/>
        </a:spcAft>
        <a:defRPr sz="4400">
          <a:solidFill>
            <a:schemeClr val="tx2"/>
          </a:solidFill>
          <a:latin typeface="Arial" charset="0"/>
        </a:defRPr>
      </a:lvl8pPr>
      <a:lvl9pPr marL="1828709" algn="ctr" rtl="0" eaLnBrk="1" fontAlgn="base" hangingPunct="1">
        <a:spcBef>
          <a:spcPct val="0"/>
        </a:spcBef>
        <a:spcAft>
          <a:spcPct val="0"/>
        </a:spcAft>
        <a:defRPr sz="4400">
          <a:solidFill>
            <a:schemeClr val="tx2"/>
          </a:solidFill>
          <a:latin typeface="Arial" charset="0"/>
        </a:defRPr>
      </a:lvl9pPr>
    </p:titleStyle>
    <p:body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p:bodyStyle>
    <p:otherStyle>
      <a:defPPr>
        <a:defRPr lang="en-US"/>
      </a:defPPr>
      <a:lvl1pPr marL="0" algn="l" defTabSz="914354" rtl="0" eaLnBrk="1" latinLnBrk="0" hangingPunct="1">
        <a:defRPr sz="1900" kern="1200">
          <a:solidFill>
            <a:schemeClr val="tx1"/>
          </a:solidFill>
          <a:latin typeface="+mn-lt"/>
          <a:ea typeface="+mn-ea"/>
          <a:cs typeface="+mn-cs"/>
        </a:defRPr>
      </a:lvl1pPr>
      <a:lvl2pPr marL="457178" algn="l" defTabSz="914354" rtl="0" eaLnBrk="1" latinLnBrk="0" hangingPunct="1">
        <a:defRPr sz="1900" kern="1200">
          <a:solidFill>
            <a:schemeClr val="tx1"/>
          </a:solidFill>
          <a:latin typeface="+mn-lt"/>
          <a:ea typeface="+mn-ea"/>
          <a:cs typeface="+mn-cs"/>
        </a:defRPr>
      </a:lvl2pPr>
      <a:lvl3pPr marL="914354" algn="l" defTabSz="914354" rtl="0" eaLnBrk="1" latinLnBrk="0" hangingPunct="1">
        <a:defRPr sz="1900" kern="1200">
          <a:solidFill>
            <a:schemeClr val="tx1"/>
          </a:solidFill>
          <a:latin typeface="+mn-lt"/>
          <a:ea typeface="+mn-ea"/>
          <a:cs typeface="+mn-cs"/>
        </a:defRPr>
      </a:lvl3pPr>
      <a:lvl4pPr marL="1371532" algn="l" defTabSz="914354" rtl="0" eaLnBrk="1" latinLnBrk="0" hangingPunct="1">
        <a:defRPr sz="1900" kern="1200">
          <a:solidFill>
            <a:schemeClr val="tx1"/>
          </a:solidFill>
          <a:latin typeface="+mn-lt"/>
          <a:ea typeface="+mn-ea"/>
          <a:cs typeface="+mn-cs"/>
        </a:defRPr>
      </a:lvl4pPr>
      <a:lvl5pPr marL="1828709" algn="l" defTabSz="914354" rtl="0" eaLnBrk="1" latinLnBrk="0" hangingPunct="1">
        <a:defRPr sz="1900" kern="1200">
          <a:solidFill>
            <a:schemeClr val="tx1"/>
          </a:solidFill>
          <a:latin typeface="+mn-lt"/>
          <a:ea typeface="+mn-ea"/>
          <a:cs typeface="+mn-cs"/>
        </a:defRPr>
      </a:lvl5pPr>
      <a:lvl6pPr marL="2285886" algn="l" defTabSz="914354" rtl="0" eaLnBrk="1" latinLnBrk="0" hangingPunct="1">
        <a:defRPr sz="1900" kern="1200">
          <a:solidFill>
            <a:schemeClr val="tx1"/>
          </a:solidFill>
          <a:latin typeface="+mn-lt"/>
          <a:ea typeface="+mn-ea"/>
          <a:cs typeface="+mn-cs"/>
        </a:defRPr>
      </a:lvl6pPr>
      <a:lvl7pPr marL="2743062" algn="l" defTabSz="914354" rtl="0" eaLnBrk="1" latinLnBrk="0" hangingPunct="1">
        <a:defRPr sz="1900" kern="1200">
          <a:solidFill>
            <a:schemeClr val="tx1"/>
          </a:solidFill>
          <a:latin typeface="+mn-lt"/>
          <a:ea typeface="+mn-ea"/>
          <a:cs typeface="+mn-cs"/>
        </a:defRPr>
      </a:lvl7pPr>
      <a:lvl8pPr marL="3200240" algn="l" defTabSz="914354" rtl="0" eaLnBrk="1" latinLnBrk="0" hangingPunct="1">
        <a:defRPr sz="1900" kern="1200">
          <a:solidFill>
            <a:schemeClr val="tx1"/>
          </a:solidFill>
          <a:latin typeface="+mn-lt"/>
          <a:ea typeface="+mn-ea"/>
          <a:cs typeface="+mn-cs"/>
        </a:defRPr>
      </a:lvl8pPr>
      <a:lvl9pPr marL="3657418" algn="l" defTabSz="914354" rtl="0" eaLnBrk="1" latinLnBrk="0" hangingPunct="1">
        <a:defRPr sz="1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9.png"/><Relationship Id="rId1" Type="http://schemas.microsoft.com/office/2007/relationships/media" Target="../media/media1.mov"/><Relationship Id="rId2" Type="http://schemas.openxmlformats.org/officeDocument/2006/relationships/video" Target="../media/media1.mov"/></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10.png"/><Relationship Id="rId1" Type="http://schemas.microsoft.com/office/2007/relationships/media" Target="../media/media2.mov"/><Relationship Id="rId2" Type="http://schemas.openxmlformats.org/officeDocument/2006/relationships/video" Target="../media/media2.mov"/></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1.png"/></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18.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6.png"/><Relationship Id="rId5" Type="http://schemas.openxmlformats.org/officeDocument/2006/relationships/image" Target="../media/image17.png"/><Relationship Id="rId6" Type="http://schemas.openxmlformats.org/officeDocument/2006/relationships/image" Target="../media/image19.pn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14.png"/><Relationship Id="rId6" Type="http://schemas.openxmlformats.org/officeDocument/2006/relationships/image" Target="../media/image20.pn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tif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2.png"/></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pn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5.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18.xml"/><Relationship Id="rId5" Type="http://schemas.openxmlformats.org/officeDocument/2006/relationships/image" Target="../media/image26.png"/><Relationship Id="rId1" Type="http://schemas.microsoft.com/office/2007/relationships/media" Target="../media/media3.mov"/><Relationship Id="rId2" Type="http://schemas.openxmlformats.org/officeDocument/2006/relationships/video" Target="../media/media3.mov"/></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19.xml"/><Relationship Id="rId5" Type="http://schemas.openxmlformats.org/officeDocument/2006/relationships/image" Target="../media/image27.png"/><Relationship Id="rId1" Type="http://schemas.microsoft.com/office/2007/relationships/media" Target="../media/media4.mov"/><Relationship Id="rId2" Type="http://schemas.openxmlformats.org/officeDocument/2006/relationships/video" Target="../media/media4.mov"/></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20.xml"/><Relationship Id="rId5" Type="http://schemas.openxmlformats.org/officeDocument/2006/relationships/image" Target="../media/image28.png"/><Relationship Id="rId1" Type="http://schemas.microsoft.com/office/2007/relationships/media" Target="../media/media5.mov"/><Relationship Id="rId2" Type="http://schemas.openxmlformats.org/officeDocument/2006/relationships/video" Target="../media/media5.mov"/></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21.xml"/><Relationship Id="rId5" Type="http://schemas.openxmlformats.org/officeDocument/2006/relationships/image" Target="../media/image29.png"/><Relationship Id="rId1" Type="http://schemas.microsoft.com/office/2007/relationships/media" Target="../media/media6.mov"/><Relationship Id="rId2" Type="http://schemas.openxmlformats.org/officeDocument/2006/relationships/video" Target="../media/media6.mov"/></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2.png"/><Relationship Id="rId5" Type="http://schemas.openxmlformats.org/officeDocument/2006/relationships/image" Target="../media/image33.png"/><Relationship Id="rId6" Type="http://schemas.openxmlformats.org/officeDocument/2006/relationships/image" Target="../media/image34.png"/><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35.jpeg"/></Relationships>
</file>

<file path=ppt/slides/_rels/slide33.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7.png"/><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3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3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0.png"/><Relationship Id="rId3" Type="http://schemas.openxmlformats.org/officeDocument/2006/relationships/image" Target="../media/image41.png"/></Relationships>
</file>

<file path=ppt/slides/_rels/slide38.xml.rels><?xml version="1.0" encoding="UTF-8" standalone="yes"?>
<Relationships xmlns="http://schemas.openxmlformats.org/package/2006/relationships"><Relationship Id="rId3" Type="http://schemas.openxmlformats.org/officeDocument/2006/relationships/image" Target="../media/image42.png"/><Relationship Id="rId4" Type="http://schemas.openxmlformats.org/officeDocument/2006/relationships/image" Target="../media/image43.png"/><Relationship Id="rId5" Type="http://schemas.openxmlformats.org/officeDocument/2006/relationships/image" Target="../media/image44.png"/><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39.xml.rels><?xml version="1.0" encoding="UTF-8" standalone="yes"?>
<Relationships xmlns="http://schemas.openxmlformats.org/package/2006/relationships"><Relationship Id="rId3" Type="http://schemas.openxmlformats.org/officeDocument/2006/relationships/tags" Target="../tags/tag4.xml"/><Relationship Id="rId4" Type="http://schemas.openxmlformats.org/officeDocument/2006/relationships/slideLayout" Target="../slideLayouts/slideLayout2.xml"/><Relationship Id="rId5" Type="http://schemas.openxmlformats.org/officeDocument/2006/relationships/notesSlide" Target="../notesSlides/notesSlide29.xml"/><Relationship Id="rId6" Type="http://schemas.openxmlformats.org/officeDocument/2006/relationships/image" Target="../media/image45.png"/><Relationship Id="rId7" Type="http://schemas.openxmlformats.org/officeDocument/2006/relationships/image" Target="../media/image46.png"/><Relationship Id="rId8" Type="http://schemas.openxmlformats.org/officeDocument/2006/relationships/image" Target="../media/image47.png"/><Relationship Id="rId9" Type="http://schemas.openxmlformats.org/officeDocument/2006/relationships/image" Target="../media/image48.png"/><Relationship Id="rId1" Type="http://schemas.openxmlformats.org/officeDocument/2006/relationships/tags" Target="../tags/tag2.xml"/><Relationship Id="rId2" Type="http://schemas.openxmlformats.org/officeDocument/2006/relationships/tags" Target="../tags/tag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49.pn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31.xml"/><Relationship Id="rId4" Type="http://schemas.openxmlformats.org/officeDocument/2006/relationships/image" Target="../media/image51.png"/><Relationship Id="rId5" Type="http://schemas.openxmlformats.org/officeDocument/2006/relationships/oleObject" Target="../embeddings/oleObject1.bin"/><Relationship Id="rId6" Type="http://schemas.openxmlformats.org/officeDocument/2006/relationships/image" Target="../media/image50.wmf"/><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32.xml"/><Relationship Id="rId4" Type="http://schemas.openxmlformats.org/officeDocument/2006/relationships/image" Target="../media/image52.png"/><Relationship Id="rId5" Type="http://schemas.openxmlformats.org/officeDocument/2006/relationships/image" Target="../media/image53.png"/><Relationship Id="rId1" Type="http://schemas.openxmlformats.org/officeDocument/2006/relationships/tags" Target="../tags/tag5.xml"/><Relationship Id="rId2"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33.xml"/><Relationship Id="rId4" Type="http://schemas.openxmlformats.org/officeDocument/2006/relationships/image" Target="../media/image54.png"/><Relationship Id="rId5" Type="http://schemas.openxmlformats.org/officeDocument/2006/relationships/image" Target="../media/image55.png"/><Relationship Id="rId1" Type="http://schemas.openxmlformats.org/officeDocument/2006/relationships/tags" Target="../tags/tag6.xml"/><Relationship Id="rId2"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56.png"/></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35.xml"/><Relationship Id="rId4" Type="http://schemas.openxmlformats.org/officeDocument/2006/relationships/image" Target="../media/image57.png"/><Relationship Id="rId5" Type="http://schemas.openxmlformats.org/officeDocument/2006/relationships/image" Target="../media/image58.png"/><Relationship Id="rId1" Type="http://schemas.openxmlformats.org/officeDocument/2006/relationships/tags" Target="../tags/tag7.xml"/><Relationship Id="rId2"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9.png"/><Relationship Id="rId4" Type="http://schemas.openxmlformats.org/officeDocument/2006/relationships/image" Target="../media/image60.png"/><Relationship Id="rId5" Type="http://schemas.openxmlformats.org/officeDocument/2006/relationships/image" Target="../media/image61.wmf"/><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47.xml.rels><?xml version="1.0" encoding="UTF-8" standalone="yes"?>
<Relationships xmlns="http://schemas.openxmlformats.org/package/2006/relationships"><Relationship Id="rId3" Type="http://schemas.openxmlformats.org/officeDocument/2006/relationships/image" Target="../media/image62.png"/><Relationship Id="rId4" Type="http://schemas.openxmlformats.org/officeDocument/2006/relationships/image" Target="../media/image63.wmf"/><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64.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6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dt" sz="quarter" idx="10"/>
          </p:nvPr>
        </p:nvSpPr>
        <p:spPr>
          <a:xfrm>
            <a:off x="457200" y="6245225"/>
            <a:ext cx="2362200" cy="476251"/>
          </a:xfrm>
        </p:spPr>
        <p:txBody>
          <a:bodyPr/>
          <a:lstStyle/>
          <a:p>
            <a:pPr>
              <a:defRPr/>
            </a:pPr>
            <a:r>
              <a:rPr lang="en-US"/>
              <a:t>CIS 421/521 - Intro to AI</a:t>
            </a:r>
            <a:endParaRPr lang="en-US" dirty="0"/>
          </a:p>
        </p:txBody>
      </p:sp>
      <p:sp>
        <p:nvSpPr>
          <p:cNvPr id="14339" name="Rectangle 4"/>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fld id="{6AFDCBEF-3750-4195-9633-2C88223DFBEF}" type="slidenum">
              <a:rPr lang="en-US" altLang="en-US" sz="1400" b="0"/>
              <a:pPr>
                <a:spcBef>
                  <a:spcPct val="0"/>
                </a:spcBef>
                <a:buClrTx/>
                <a:buSzTx/>
                <a:buFontTx/>
                <a:buNone/>
              </a:pPr>
              <a:t>1</a:t>
            </a:fld>
            <a:endParaRPr lang="en-US" altLang="en-US" sz="1400" b="0"/>
          </a:p>
        </p:txBody>
      </p:sp>
      <p:sp>
        <p:nvSpPr>
          <p:cNvPr id="14340" name="Rectangle 4"/>
          <p:cNvSpPr>
            <a:spLocks noGrp="1" noChangeArrowheads="1"/>
          </p:cNvSpPr>
          <p:nvPr>
            <p:ph type="ctrTitle"/>
          </p:nvPr>
        </p:nvSpPr>
        <p:spPr>
          <a:xfrm>
            <a:off x="914400" y="0"/>
            <a:ext cx="10287000" cy="1447800"/>
          </a:xfrm>
        </p:spPr>
        <p:txBody>
          <a:bodyPr/>
          <a:lstStyle/>
          <a:p>
            <a:r>
              <a:rPr lang="en-US" altLang="en-US" dirty="0" smtClean="0"/>
              <a:t>Midterm Exam 1  is next Tuesday in class</a:t>
            </a:r>
            <a:endParaRPr lang="en-US" altLang="en-US" dirty="0"/>
          </a:p>
        </p:txBody>
      </p:sp>
      <p:sp>
        <p:nvSpPr>
          <p:cNvPr id="14341" name="Rectangle 3"/>
          <p:cNvSpPr>
            <a:spLocks noGrp="1" noChangeArrowheads="1"/>
          </p:cNvSpPr>
          <p:nvPr>
            <p:ph type="subTitle" idx="1"/>
          </p:nvPr>
        </p:nvSpPr>
        <p:spPr>
          <a:xfrm>
            <a:off x="228600" y="1337733"/>
            <a:ext cx="12192000" cy="4876800"/>
          </a:xfrm>
        </p:spPr>
        <p:txBody>
          <a:bodyPr/>
          <a:lstStyle/>
          <a:p>
            <a:r>
              <a:rPr lang="en-US" altLang="en-US" dirty="0" smtClean="0"/>
              <a:t>Topics covered:  Python Knowledge, Uninformed Search, Informed Search, Constraint Satisfaction Problems, Adversarial Search.</a:t>
            </a:r>
          </a:p>
          <a:p>
            <a:endParaRPr lang="en-US" altLang="en-US" dirty="0"/>
          </a:p>
          <a:p>
            <a:r>
              <a:rPr lang="en-US" altLang="en-US" dirty="0" smtClean="0"/>
              <a:t>You should read AIMA </a:t>
            </a:r>
            <a:r>
              <a:rPr lang="nb-NO" dirty="0" smtClean="0"/>
              <a:t>Chapters </a:t>
            </a:r>
            <a:r>
              <a:rPr lang="en-US" dirty="0" smtClean="0"/>
              <a:t>2.1 </a:t>
            </a:r>
            <a:r>
              <a:rPr lang="en-US" dirty="0"/>
              <a:t>and 2.2</a:t>
            </a:r>
            <a:r>
              <a:rPr lang="nb-NO" dirty="0" smtClean="0"/>
              <a:t>, 3.1-3.6, 5.2-5.5, 6.1-6.5, and 16.1-16.3.</a:t>
            </a:r>
          </a:p>
          <a:p>
            <a:endParaRPr lang="nb-NO" dirty="0"/>
          </a:p>
          <a:p>
            <a:r>
              <a:rPr lang="nb-NO" dirty="0" smtClean="0"/>
              <a:t>The </a:t>
            </a:r>
            <a:r>
              <a:rPr lang="nb-NO" dirty="0" err="1" smtClean="0"/>
              <a:t>midterm</a:t>
            </a:r>
            <a:r>
              <a:rPr lang="nb-NO" dirty="0" smtClean="0"/>
              <a:t> is a </a:t>
            </a:r>
            <a:r>
              <a:rPr lang="nb-NO" dirty="0" err="1" smtClean="0"/>
              <a:t>closed</a:t>
            </a:r>
            <a:r>
              <a:rPr lang="nb-NO" dirty="0" smtClean="0"/>
              <a:t> book </a:t>
            </a:r>
            <a:r>
              <a:rPr lang="nb-NO" dirty="0" err="1" smtClean="0"/>
              <a:t>exam</a:t>
            </a:r>
            <a:r>
              <a:rPr lang="nb-NO" dirty="0" smtClean="0"/>
              <a:t>.  No notes.  No </a:t>
            </a:r>
            <a:r>
              <a:rPr lang="nb-NO" dirty="0" err="1" smtClean="0"/>
              <a:t>devices</a:t>
            </a:r>
            <a:r>
              <a:rPr lang="nb-NO" dirty="0" smtClean="0"/>
              <a:t>.</a:t>
            </a:r>
          </a:p>
          <a:p>
            <a:endParaRPr lang="nb-NO" dirty="0"/>
          </a:p>
          <a:p>
            <a:r>
              <a:rPr lang="nb-NO" dirty="0" smtClean="0"/>
              <a:t>I </a:t>
            </a:r>
            <a:r>
              <a:rPr lang="nb-NO" dirty="0" err="1" smtClean="0"/>
              <a:t>will</a:t>
            </a:r>
            <a:r>
              <a:rPr lang="nb-NO" dirty="0" smtClean="0"/>
              <a:t> </a:t>
            </a:r>
            <a:r>
              <a:rPr lang="nb-NO" dirty="0" err="1" smtClean="0"/>
              <a:t>release</a:t>
            </a:r>
            <a:r>
              <a:rPr lang="nb-NO" dirty="0" smtClean="0"/>
              <a:t> a </a:t>
            </a:r>
            <a:r>
              <a:rPr lang="nb-NO" dirty="0" err="1" smtClean="0"/>
              <a:t>practice</a:t>
            </a:r>
            <a:r>
              <a:rPr lang="nb-NO" dirty="0" smtClean="0"/>
              <a:t> </a:t>
            </a:r>
            <a:r>
              <a:rPr lang="nb-NO" dirty="0" err="1" smtClean="0"/>
              <a:t>exam</a:t>
            </a:r>
            <a:r>
              <a:rPr lang="nb-NO" dirty="0" smtClean="0"/>
              <a:t> </a:t>
            </a:r>
            <a:r>
              <a:rPr lang="nb-NO" dirty="0" err="1" smtClean="0"/>
              <a:t>tonight</a:t>
            </a:r>
            <a:r>
              <a:rPr lang="nb-NO" dirty="0" smtClean="0"/>
              <a:t> </a:t>
            </a:r>
            <a:r>
              <a:rPr lang="nb-NO" dirty="0" err="1" smtClean="0"/>
              <a:t>on</a:t>
            </a:r>
            <a:r>
              <a:rPr lang="nb-NO" dirty="0" smtClean="0"/>
              <a:t> Piazza.</a:t>
            </a:r>
          </a:p>
          <a:p>
            <a:endParaRPr lang="nb-NO" dirty="0" smtClean="0"/>
          </a:p>
        </p:txBody>
      </p:sp>
    </p:spTree>
    <p:extLst>
      <p:ext uri="{BB962C8B-B14F-4D97-AF65-F5344CB8AC3E}">
        <p14:creationId xmlns:p14="http://schemas.microsoft.com/office/powerpoint/2010/main" val="166038942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Video of Minimax Pacman</a:t>
            </a:r>
            <a:endParaRPr lang="en-US" dirty="0"/>
          </a:p>
        </p:txBody>
      </p:sp>
      <p:pic>
        <p:nvPicPr>
          <p:cNvPr id="3" name="pacmac-minmax-suicide">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286000" y="1143000"/>
            <a:ext cx="7620000" cy="5421344"/>
          </a:xfrm>
          <a:prstGeom prst="rect">
            <a:avLst/>
          </a:prstGeom>
        </p:spPr>
      </p:pic>
    </p:spTree>
    <p:extLst>
      <p:ext uri="{BB962C8B-B14F-4D97-AF65-F5344CB8AC3E}">
        <p14:creationId xmlns:p14="http://schemas.microsoft.com/office/powerpoint/2010/main" val="254930559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Video of </a:t>
            </a:r>
            <a:r>
              <a:rPr lang="en-US" dirty="0" err="1" smtClean="0"/>
              <a:t>Expectimax</a:t>
            </a:r>
            <a:r>
              <a:rPr lang="en-US" dirty="0" smtClean="0"/>
              <a:t> Pacman</a:t>
            </a:r>
            <a:endParaRPr lang="en-US" dirty="0"/>
          </a:p>
        </p:txBody>
      </p:sp>
      <p:pic>
        <p:nvPicPr>
          <p:cNvPr id="4" name="pacman-expected-max">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256155" y="1219200"/>
            <a:ext cx="7573645" cy="5409747"/>
          </a:xfrm>
          <a:prstGeom prst="rect">
            <a:avLst/>
          </a:prstGeom>
        </p:spPr>
      </p:pic>
    </p:spTree>
    <p:extLst>
      <p:ext uri="{BB962C8B-B14F-4D97-AF65-F5344CB8AC3E}">
        <p14:creationId xmlns:p14="http://schemas.microsoft.com/office/powerpoint/2010/main" val="166229237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Left-Right-Up Arrow 8"/>
          <p:cNvSpPr/>
          <p:nvPr/>
        </p:nvSpPr>
        <p:spPr>
          <a:xfrm>
            <a:off x="5029200" y="2895600"/>
            <a:ext cx="2133600" cy="2590800"/>
          </a:xfrm>
          <a:prstGeom prst="leftRightUpArrow">
            <a:avLst>
              <a:gd name="adj1" fmla="val 18522"/>
              <a:gd name="adj2" fmla="val 19062"/>
              <a:gd name="adj3" fmla="val 19062"/>
            </a:avLst>
          </a:prstGeom>
          <a:solidFill>
            <a:srgbClr val="E8D1FF"/>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p:cNvSpPr/>
          <p:nvPr/>
        </p:nvSpPr>
        <p:spPr>
          <a:xfrm>
            <a:off x="7239000" y="3962400"/>
            <a:ext cx="4724400" cy="2514600"/>
          </a:xfrm>
          <a:prstGeom prst="roundRect">
            <a:avLst/>
          </a:prstGeom>
          <a:solidFill>
            <a:srgbClr val="00B050">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p:cNvSpPr/>
          <p:nvPr/>
        </p:nvSpPr>
        <p:spPr>
          <a:xfrm>
            <a:off x="228600" y="3962400"/>
            <a:ext cx="4724400" cy="2514600"/>
          </a:xfrm>
          <a:prstGeom prst="roundRect">
            <a:avLst/>
          </a:prstGeom>
          <a:solidFill>
            <a:srgbClr val="0066CC">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2286000" y="1447800"/>
            <a:ext cx="7620000" cy="1905000"/>
          </a:xfrm>
          <a:prstGeom prst="roundRect">
            <a:avLst/>
          </a:prstGeom>
          <a:solidFill>
            <a:srgbClr val="E8D1FF"/>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14" name="Title 1"/>
          <p:cNvSpPr>
            <a:spLocks noGrp="1"/>
          </p:cNvSpPr>
          <p:nvPr>
            <p:ph type="title"/>
          </p:nvPr>
        </p:nvSpPr>
        <p:spPr/>
        <p:txBody>
          <a:bodyPr/>
          <a:lstStyle/>
          <a:p>
            <a:r>
              <a:rPr lang="en-US" dirty="0" err="1" smtClean="0"/>
              <a:t>Expectimax</a:t>
            </a:r>
            <a:r>
              <a:rPr lang="en-US" dirty="0" smtClean="0"/>
              <a:t> </a:t>
            </a:r>
            <a:r>
              <a:rPr lang="en-US" dirty="0" err="1" smtClean="0"/>
              <a:t>Pseudocode</a:t>
            </a:r>
            <a:endParaRPr lang="en-US" dirty="0" smtClean="0"/>
          </a:p>
        </p:txBody>
      </p:sp>
      <p:sp>
        <p:nvSpPr>
          <p:cNvPr id="13315" name="Content Placeholder 2"/>
          <p:cNvSpPr>
            <a:spLocks noGrp="1"/>
          </p:cNvSpPr>
          <p:nvPr>
            <p:ph idx="1"/>
          </p:nvPr>
        </p:nvSpPr>
        <p:spPr>
          <a:xfrm>
            <a:off x="2438400" y="1447800"/>
            <a:ext cx="8229600" cy="3810000"/>
          </a:xfrm>
        </p:spPr>
        <p:txBody>
          <a:bodyPr/>
          <a:lstStyle/>
          <a:p>
            <a:pPr>
              <a:lnSpc>
                <a:spcPct val="80000"/>
              </a:lnSpc>
              <a:spcBef>
                <a:spcPts val="1200"/>
              </a:spcBef>
              <a:buFont typeface="Wingdings" pitchFamily="2" charset="2"/>
              <a:buNone/>
            </a:pPr>
            <a:endParaRPr lang="en-US" sz="200" dirty="0" smtClean="0"/>
          </a:p>
          <a:p>
            <a:pPr>
              <a:lnSpc>
                <a:spcPct val="80000"/>
              </a:lnSpc>
              <a:spcBef>
                <a:spcPts val="1200"/>
              </a:spcBef>
              <a:buFont typeface="Wingdings" pitchFamily="2" charset="2"/>
              <a:buNone/>
            </a:pPr>
            <a:r>
              <a:rPr lang="en-US" sz="2400" dirty="0" smtClean="0">
                <a:solidFill>
                  <a:srgbClr val="7030A0"/>
                </a:solidFill>
              </a:rPr>
              <a:t>def value(state):</a:t>
            </a:r>
          </a:p>
          <a:p>
            <a:pPr lvl="1">
              <a:lnSpc>
                <a:spcPct val="80000"/>
              </a:lnSpc>
              <a:buFont typeface="Wingdings" pitchFamily="2" charset="2"/>
              <a:buNone/>
            </a:pPr>
            <a:r>
              <a:rPr lang="en-US" sz="2400" dirty="0" smtClean="0"/>
              <a:t>if the state is a terminal state: return the state’s utility</a:t>
            </a:r>
          </a:p>
          <a:p>
            <a:pPr lvl="1">
              <a:lnSpc>
                <a:spcPct val="80000"/>
              </a:lnSpc>
              <a:buFont typeface="Wingdings" pitchFamily="2" charset="2"/>
              <a:buNone/>
            </a:pPr>
            <a:r>
              <a:rPr lang="en-US" sz="2400" dirty="0" smtClean="0"/>
              <a:t>if the next agent is </a:t>
            </a:r>
            <a:r>
              <a:rPr lang="en-US" sz="2400" dirty="0" smtClean="0">
                <a:solidFill>
                  <a:srgbClr val="0070C0"/>
                </a:solidFill>
              </a:rPr>
              <a:t>MAX</a:t>
            </a:r>
            <a:r>
              <a:rPr lang="en-US" sz="2400" dirty="0" smtClean="0"/>
              <a:t>: return </a:t>
            </a:r>
            <a:r>
              <a:rPr lang="en-US" sz="2400" dirty="0" smtClean="0">
                <a:solidFill>
                  <a:srgbClr val="0070C0"/>
                </a:solidFill>
              </a:rPr>
              <a:t>max-value(state)</a:t>
            </a:r>
          </a:p>
          <a:p>
            <a:pPr lvl="1">
              <a:lnSpc>
                <a:spcPct val="80000"/>
              </a:lnSpc>
              <a:buFont typeface="Wingdings" pitchFamily="2" charset="2"/>
              <a:buNone/>
            </a:pPr>
            <a:r>
              <a:rPr lang="en-US" sz="2400" dirty="0" smtClean="0"/>
              <a:t>if the next agent is </a:t>
            </a:r>
            <a:r>
              <a:rPr lang="en-US" sz="2400" dirty="0" smtClean="0">
                <a:solidFill>
                  <a:srgbClr val="00B050"/>
                </a:solidFill>
              </a:rPr>
              <a:t>EXP</a:t>
            </a:r>
            <a:r>
              <a:rPr lang="en-US" sz="2400" dirty="0" smtClean="0"/>
              <a:t>: return </a:t>
            </a:r>
            <a:r>
              <a:rPr lang="en-US" sz="2400" dirty="0" smtClean="0">
                <a:solidFill>
                  <a:srgbClr val="00B050"/>
                </a:solidFill>
              </a:rPr>
              <a:t>exp-value(state)</a:t>
            </a:r>
          </a:p>
        </p:txBody>
      </p:sp>
      <p:sp>
        <p:nvSpPr>
          <p:cNvPr id="7" name="Content Placeholder 2"/>
          <p:cNvSpPr txBox="1">
            <a:spLocks/>
          </p:cNvSpPr>
          <p:nvPr/>
        </p:nvSpPr>
        <p:spPr bwMode="auto">
          <a:xfrm>
            <a:off x="7365024" y="4114800"/>
            <a:ext cx="4800600" cy="2286000"/>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p>
            <a:pPr marL="342882" marR="0" lvl="0" indent="-342882" algn="l" defTabSz="914400" rtl="0" eaLnBrk="1" fontAlgn="base" latinLnBrk="0" hangingPunct="1">
              <a:lnSpc>
                <a:spcPct val="80000"/>
              </a:lnSpc>
              <a:spcBef>
                <a:spcPts val="1200"/>
              </a:spcBef>
              <a:spcAft>
                <a:spcPct val="0"/>
              </a:spcAft>
              <a:buClr>
                <a:schemeClr val="accent2"/>
              </a:buClr>
              <a:buSzTx/>
              <a:buFont typeface="Wingdings" pitchFamily="2" charset="2"/>
              <a:buNone/>
              <a:tabLst/>
              <a:defRPr/>
            </a:pPr>
            <a:r>
              <a:rPr kumimoji="0" lang="en-US" sz="2400" b="0" i="0" u="none" strike="noStrike" kern="0" cap="none" spc="0" normalizeH="0" baseline="0" noProof="0" dirty="0" smtClean="0">
                <a:ln>
                  <a:noFill/>
                </a:ln>
                <a:solidFill>
                  <a:srgbClr val="00B050"/>
                </a:solidFill>
                <a:effectLst/>
                <a:uLnTx/>
                <a:uFillTx/>
                <a:latin typeface="Calibri" pitchFamily="34" charset="0"/>
                <a:ea typeface="+mn-ea"/>
                <a:cs typeface="+mn-cs"/>
              </a:rPr>
              <a:t>def exp-value(state):</a:t>
            </a:r>
          </a:p>
          <a:p>
            <a:pPr marL="742913" lvl="1" indent="-285737">
              <a:lnSpc>
                <a:spcPct val="80000"/>
              </a:lnSpc>
              <a:spcBef>
                <a:spcPct val="20000"/>
              </a:spcBef>
              <a:buClr>
                <a:schemeClr val="tx1"/>
              </a:buClr>
              <a:defRPr/>
            </a:pPr>
            <a:r>
              <a:rPr lang="en-US" sz="2400" kern="0" dirty="0" smtClean="0">
                <a:latin typeface="Calibri" pitchFamily="34" charset="0"/>
              </a:rPr>
              <a:t>initialize v = </a:t>
            </a:r>
            <a:r>
              <a:rPr lang="en-US" sz="2400" kern="0" dirty="0" smtClean="0">
                <a:latin typeface="Calibri" pitchFamily="34" charset="0"/>
                <a:cs typeface="Times New Roman" pitchFamily="18" charset="0"/>
              </a:rPr>
              <a:t>0</a:t>
            </a:r>
          </a:p>
          <a:p>
            <a:pPr marL="742913" lvl="1" indent="-285737">
              <a:lnSpc>
                <a:spcPct val="80000"/>
              </a:lnSpc>
              <a:spcBef>
                <a:spcPct val="20000"/>
              </a:spcBef>
              <a:buClr>
                <a:schemeClr val="tx1"/>
              </a:buClr>
              <a:defRPr/>
            </a:pPr>
            <a:r>
              <a:rPr lang="en-US" sz="2400" kern="0" dirty="0" smtClean="0">
                <a:latin typeface="Calibri" pitchFamily="34" charset="0"/>
              </a:rPr>
              <a:t>for each successor of state:</a:t>
            </a:r>
          </a:p>
          <a:p>
            <a:pPr marL="742913" lvl="1" indent="-285737">
              <a:lnSpc>
                <a:spcPct val="80000"/>
              </a:lnSpc>
              <a:spcBef>
                <a:spcPct val="20000"/>
              </a:spcBef>
              <a:buClr>
                <a:schemeClr val="tx1"/>
              </a:buClr>
              <a:defRPr/>
            </a:pPr>
            <a:r>
              <a:rPr lang="en-US" sz="2400" kern="0" dirty="0" smtClean="0">
                <a:latin typeface="Calibri" pitchFamily="34" charset="0"/>
              </a:rPr>
              <a:t>		p = probability(successor)</a:t>
            </a:r>
          </a:p>
          <a:p>
            <a:pPr marL="1142942" lvl="2" indent="-228589">
              <a:lnSpc>
                <a:spcPct val="80000"/>
              </a:lnSpc>
              <a:spcBef>
                <a:spcPct val="20000"/>
              </a:spcBef>
              <a:buClr>
                <a:schemeClr val="accent2"/>
              </a:buClr>
              <a:defRPr/>
            </a:pPr>
            <a:r>
              <a:rPr lang="en-US" sz="2400" kern="0" dirty="0" smtClean="0">
                <a:latin typeface="Calibri" pitchFamily="34" charset="0"/>
              </a:rPr>
              <a:t>v += p * </a:t>
            </a:r>
            <a:r>
              <a:rPr lang="en-US" sz="2400" kern="0" dirty="0" smtClean="0">
                <a:solidFill>
                  <a:srgbClr val="7030A0"/>
                </a:solidFill>
                <a:latin typeface="Calibri" pitchFamily="34" charset="0"/>
              </a:rPr>
              <a:t>value(successor)</a:t>
            </a:r>
            <a:endParaRPr lang="en-US" sz="2400" kern="0" dirty="0" smtClean="0">
              <a:latin typeface="Calibri" pitchFamily="34" charset="0"/>
            </a:endParaRPr>
          </a:p>
          <a:p>
            <a:pPr marL="742913" lvl="1" indent="-285737">
              <a:lnSpc>
                <a:spcPct val="80000"/>
              </a:lnSpc>
              <a:spcBef>
                <a:spcPct val="20000"/>
              </a:spcBef>
              <a:buClr>
                <a:schemeClr val="tx1"/>
              </a:buClr>
              <a:defRPr/>
            </a:pPr>
            <a:r>
              <a:rPr lang="en-US" sz="2400" kern="0" dirty="0" smtClean="0">
                <a:latin typeface="Calibri" pitchFamily="34" charset="0"/>
              </a:rPr>
              <a:t>return v</a:t>
            </a:r>
          </a:p>
          <a:p>
            <a:pPr marL="742913" marR="0" lvl="1" indent="-285737" algn="l" defTabSz="914400" rtl="0" eaLnBrk="1" fontAlgn="base" latinLnBrk="0" hangingPunct="1">
              <a:lnSpc>
                <a:spcPct val="80000"/>
              </a:lnSpc>
              <a:spcBef>
                <a:spcPct val="20000"/>
              </a:spcBef>
              <a:spcAft>
                <a:spcPct val="0"/>
              </a:spcAft>
              <a:buClr>
                <a:schemeClr val="tx1"/>
              </a:buClr>
              <a:buSzTx/>
              <a:buFont typeface="Wingdings" pitchFamily="2" charset="2"/>
              <a:buNone/>
              <a:tabLst/>
              <a:defRPr/>
            </a:pPr>
            <a:endParaRPr kumimoji="0" lang="en-US" sz="2400" b="0" i="0" u="none" strike="noStrike" kern="0" cap="none" spc="0" normalizeH="0" baseline="0" noProof="0" dirty="0" smtClean="0">
              <a:ln>
                <a:noFill/>
              </a:ln>
              <a:solidFill>
                <a:schemeClr val="tx1"/>
              </a:solidFill>
              <a:effectLst/>
              <a:uLnTx/>
              <a:uFillTx/>
              <a:latin typeface="Calibri" pitchFamily="34" charset="0"/>
            </a:endParaRPr>
          </a:p>
        </p:txBody>
      </p:sp>
      <p:sp>
        <p:nvSpPr>
          <p:cNvPr id="8" name="Content Placeholder 2"/>
          <p:cNvSpPr txBox="1">
            <a:spLocks/>
          </p:cNvSpPr>
          <p:nvPr/>
        </p:nvSpPr>
        <p:spPr bwMode="auto">
          <a:xfrm>
            <a:off x="354624" y="3810000"/>
            <a:ext cx="5410200" cy="2209800"/>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p>
            <a:pPr marL="342882" marR="0" lvl="0" indent="-342882" algn="l" defTabSz="914400" rtl="0" eaLnBrk="1" fontAlgn="base" latinLnBrk="0" hangingPunct="1">
              <a:lnSpc>
                <a:spcPct val="80000"/>
              </a:lnSpc>
              <a:spcBef>
                <a:spcPts val="1200"/>
              </a:spcBef>
              <a:spcAft>
                <a:spcPct val="0"/>
              </a:spcAft>
              <a:buClr>
                <a:schemeClr val="accent2"/>
              </a:buClr>
              <a:buSzTx/>
              <a:buFont typeface="Wingdings" pitchFamily="2" charset="2"/>
              <a:buNone/>
              <a:tabLst/>
              <a:defRPr/>
            </a:pPr>
            <a:endParaRPr kumimoji="0" lang="en-US" sz="1100" b="0" i="0" u="none" strike="noStrike" kern="0" cap="none" spc="0" normalizeH="0" baseline="0" noProof="0" dirty="0" smtClean="0">
              <a:ln>
                <a:noFill/>
              </a:ln>
              <a:solidFill>
                <a:srgbClr val="00B0F0"/>
              </a:solidFill>
              <a:effectLst/>
              <a:uLnTx/>
              <a:uFillTx/>
              <a:latin typeface="Calibri" pitchFamily="34" charset="0"/>
              <a:ea typeface="+mn-ea"/>
              <a:cs typeface="+mn-cs"/>
            </a:endParaRPr>
          </a:p>
          <a:p>
            <a:pPr marL="342882" marR="0" lvl="0" indent="-342882" algn="l" defTabSz="914400" rtl="0" eaLnBrk="1" fontAlgn="base" latinLnBrk="0" hangingPunct="1">
              <a:lnSpc>
                <a:spcPct val="80000"/>
              </a:lnSpc>
              <a:spcBef>
                <a:spcPts val="1200"/>
              </a:spcBef>
              <a:spcAft>
                <a:spcPct val="0"/>
              </a:spcAft>
              <a:buClr>
                <a:schemeClr val="accent2"/>
              </a:buClr>
              <a:buSzTx/>
              <a:buFont typeface="Wingdings" pitchFamily="2" charset="2"/>
              <a:buNone/>
              <a:tabLst/>
              <a:defRPr/>
            </a:pPr>
            <a:r>
              <a:rPr kumimoji="0" lang="en-US" sz="2400" b="0" i="0" u="none" strike="noStrike" kern="0" cap="none" spc="0" normalizeH="0" baseline="0" noProof="0" dirty="0" smtClean="0">
                <a:ln>
                  <a:noFill/>
                </a:ln>
                <a:solidFill>
                  <a:srgbClr val="0070C0"/>
                </a:solidFill>
                <a:effectLst/>
                <a:uLnTx/>
                <a:uFillTx/>
                <a:latin typeface="Calibri" pitchFamily="34" charset="0"/>
                <a:ea typeface="+mn-ea"/>
                <a:cs typeface="+mn-cs"/>
              </a:rPr>
              <a:t>def max-value(state):</a:t>
            </a:r>
          </a:p>
          <a:p>
            <a:pPr marL="742913" lvl="1" indent="-285737">
              <a:lnSpc>
                <a:spcPct val="80000"/>
              </a:lnSpc>
              <a:spcBef>
                <a:spcPct val="20000"/>
              </a:spcBef>
              <a:buClr>
                <a:schemeClr val="tx1"/>
              </a:buClr>
              <a:defRPr/>
            </a:pPr>
            <a:r>
              <a:rPr lang="en-US" sz="2400" kern="0" dirty="0" smtClean="0">
                <a:latin typeface="Calibri" pitchFamily="34" charset="0"/>
              </a:rPr>
              <a:t>initialize v = </a:t>
            </a:r>
            <a:r>
              <a:rPr lang="en-US" sz="2400" kern="0" dirty="0" smtClean="0">
                <a:latin typeface="Times New Roman" pitchFamily="18" charset="0"/>
                <a:cs typeface="Times New Roman" pitchFamily="18" charset="0"/>
              </a:rPr>
              <a:t>-∞</a:t>
            </a:r>
          </a:p>
          <a:p>
            <a:pPr marL="742913" lvl="1" indent="-285737">
              <a:lnSpc>
                <a:spcPct val="80000"/>
              </a:lnSpc>
              <a:spcBef>
                <a:spcPct val="20000"/>
              </a:spcBef>
              <a:buClr>
                <a:schemeClr val="tx1"/>
              </a:buClr>
              <a:defRPr/>
            </a:pPr>
            <a:r>
              <a:rPr lang="en-US" sz="2400" kern="0" dirty="0" smtClean="0">
                <a:latin typeface="Calibri" pitchFamily="34" charset="0"/>
              </a:rPr>
              <a:t>for each successor of state:</a:t>
            </a:r>
          </a:p>
          <a:p>
            <a:pPr marL="1142942" lvl="2" indent="-228589">
              <a:lnSpc>
                <a:spcPct val="80000"/>
              </a:lnSpc>
              <a:spcBef>
                <a:spcPct val="20000"/>
              </a:spcBef>
              <a:buClr>
                <a:schemeClr val="accent2"/>
              </a:buClr>
              <a:defRPr/>
            </a:pPr>
            <a:r>
              <a:rPr lang="en-US" sz="2400" kern="0" dirty="0" smtClean="0">
                <a:latin typeface="Calibri" pitchFamily="34" charset="0"/>
              </a:rPr>
              <a:t>v = max(v, </a:t>
            </a:r>
            <a:r>
              <a:rPr lang="en-US" sz="2400" kern="0" dirty="0" smtClean="0">
                <a:solidFill>
                  <a:srgbClr val="7030A0"/>
                </a:solidFill>
                <a:latin typeface="Calibri" pitchFamily="34" charset="0"/>
              </a:rPr>
              <a:t>value(successor)</a:t>
            </a:r>
            <a:r>
              <a:rPr lang="en-US" sz="2400" kern="0" dirty="0" smtClean="0">
                <a:latin typeface="Calibri" pitchFamily="34" charset="0"/>
              </a:rPr>
              <a:t>)</a:t>
            </a:r>
          </a:p>
          <a:p>
            <a:pPr marL="742913" lvl="1" indent="-285737">
              <a:lnSpc>
                <a:spcPct val="80000"/>
              </a:lnSpc>
              <a:spcBef>
                <a:spcPct val="20000"/>
              </a:spcBef>
              <a:buClr>
                <a:schemeClr val="tx1"/>
              </a:buClr>
              <a:defRPr/>
            </a:pPr>
            <a:r>
              <a:rPr lang="en-US" sz="2400" kern="0" dirty="0" smtClean="0">
                <a:latin typeface="Calibri" pitchFamily="34" charset="0"/>
              </a:rPr>
              <a:t>return v</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animBg="1"/>
      <p:bldP spid="11" grpId="0" animBg="1"/>
      <p:bldP spid="7" grpId="0"/>
      <p:bldP spid="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Expectimax</a:t>
            </a:r>
            <a:r>
              <a:rPr lang="en-US" dirty="0" smtClean="0"/>
              <a:t> </a:t>
            </a:r>
            <a:r>
              <a:rPr lang="en-US" dirty="0" err="1" smtClean="0"/>
              <a:t>Pseudocode</a:t>
            </a:r>
            <a:endParaRPr lang="en-US" dirty="0"/>
          </a:p>
        </p:txBody>
      </p:sp>
      <p:sp>
        <p:nvSpPr>
          <p:cNvPr id="4" name="Rounded Rectangle 3"/>
          <p:cNvSpPr/>
          <p:nvPr/>
        </p:nvSpPr>
        <p:spPr>
          <a:xfrm>
            <a:off x="685800" y="1676400"/>
            <a:ext cx="4724400" cy="2514600"/>
          </a:xfrm>
          <a:prstGeom prst="roundRect">
            <a:avLst/>
          </a:prstGeom>
          <a:solidFill>
            <a:srgbClr val="00B050">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2"/>
          <p:cNvSpPr txBox="1">
            <a:spLocks/>
          </p:cNvSpPr>
          <p:nvPr/>
        </p:nvSpPr>
        <p:spPr bwMode="auto">
          <a:xfrm>
            <a:off x="811824" y="1828800"/>
            <a:ext cx="4800600" cy="2286000"/>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p>
            <a:pPr marL="342882" marR="0" lvl="0" indent="-342882" algn="l" defTabSz="914400" rtl="0" eaLnBrk="1" fontAlgn="base" latinLnBrk="0" hangingPunct="1">
              <a:lnSpc>
                <a:spcPct val="80000"/>
              </a:lnSpc>
              <a:spcBef>
                <a:spcPts val="1200"/>
              </a:spcBef>
              <a:spcAft>
                <a:spcPct val="0"/>
              </a:spcAft>
              <a:buClr>
                <a:schemeClr val="accent2"/>
              </a:buClr>
              <a:buSzTx/>
              <a:buFont typeface="Wingdings" pitchFamily="2" charset="2"/>
              <a:buNone/>
              <a:tabLst/>
              <a:defRPr/>
            </a:pPr>
            <a:r>
              <a:rPr kumimoji="0" lang="en-US" sz="2400" b="0" i="0" u="none" strike="noStrike" kern="0" cap="none" spc="0" normalizeH="0" baseline="0" noProof="0" dirty="0" smtClean="0">
                <a:ln>
                  <a:noFill/>
                </a:ln>
                <a:solidFill>
                  <a:srgbClr val="00B050"/>
                </a:solidFill>
                <a:effectLst/>
                <a:uLnTx/>
                <a:uFillTx/>
                <a:latin typeface="Calibri" pitchFamily="34" charset="0"/>
                <a:ea typeface="+mn-ea"/>
                <a:cs typeface="+mn-cs"/>
              </a:rPr>
              <a:t>def exp-value(state):</a:t>
            </a:r>
          </a:p>
          <a:p>
            <a:pPr marL="742913" lvl="1" indent="-285737">
              <a:lnSpc>
                <a:spcPct val="80000"/>
              </a:lnSpc>
              <a:spcBef>
                <a:spcPct val="20000"/>
              </a:spcBef>
              <a:buClr>
                <a:schemeClr val="tx1"/>
              </a:buClr>
              <a:defRPr/>
            </a:pPr>
            <a:r>
              <a:rPr lang="en-US" sz="2400" kern="0" dirty="0" smtClean="0">
                <a:latin typeface="Calibri" pitchFamily="34" charset="0"/>
              </a:rPr>
              <a:t>initialize v = </a:t>
            </a:r>
            <a:r>
              <a:rPr lang="en-US" sz="2400" kern="0" dirty="0" smtClean="0">
                <a:latin typeface="Calibri" pitchFamily="34" charset="0"/>
                <a:cs typeface="Times New Roman" pitchFamily="18" charset="0"/>
              </a:rPr>
              <a:t>0</a:t>
            </a:r>
          </a:p>
          <a:p>
            <a:pPr marL="742913" lvl="1" indent="-285737">
              <a:lnSpc>
                <a:spcPct val="80000"/>
              </a:lnSpc>
              <a:spcBef>
                <a:spcPct val="20000"/>
              </a:spcBef>
              <a:buClr>
                <a:schemeClr val="tx1"/>
              </a:buClr>
              <a:defRPr/>
            </a:pPr>
            <a:r>
              <a:rPr lang="en-US" sz="2400" kern="0" dirty="0" smtClean="0">
                <a:latin typeface="Calibri" pitchFamily="34" charset="0"/>
              </a:rPr>
              <a:t>for each successor of state:</a:t>
            </a:r>
          </a:p>
          <a:p>
            <a:pPr marL="742913" lvl="1" indent="-285737">
              <a:lnSpc>
                <a:spcPct val="80000"/>
              </a:lnSpc>
              <a:spcBef>
                <a:spcPct val="20000"/>
              </a:spcBef>
              <a:buClr>
                <a:schemeClr val="tx1"/>
              </a:buClr>
              <a:defRPr/>
            </a:pPr>
            <a:r>
              <a:rPr lang="en-US" sz="2400" kern="0" dirty="0" smtClean="0">
                <a:latin typeface="Calibri" pitchFamily="34" charset="0"/>
              </a:rPr>
              <a:t>		p = probability(successor)</a:t>
            </a:r>
          </a:p>
          <a:p>
            <a:pPr marL="1142942" lvl="2" indent="-228589">
              <a:lnSpc>
                <a:spcPct val="80000"/>
              </a:lnSpc>
              <a:spcBef>
                <a:spcPct val="20000"/>
              </a:spcBef>
              <a:buClr>
                <a:schemeClr val="accent2"/>
              </a:buClr>
              <a:defRPr/>
            </a:pPr>
            <a:r>
              <a:rPr lang="en-US" sz="2400" kern="0" dirty="0" smtClean="0">
                <a:latin typeface="Calibri" pitchFamily="34" charset="0"/>
              </a:rPr>
              <a:t>v += p * </a:t>
            </a:r>
            <a:r>
              <a:rPr lang="en-US" sz="2400" kern="0" dirty="0" smtClean="0">
                <a:solidFill>
                  <a:srgbClr val="7030A0"/>
                </a:solidFill>
                <a:latin typeface="Calibri" pitchFamily="34" charset="0"/>
              </a:rPr>
              <a:t>value(successor)</a:t>
            </a:r>
            <a:endParaRPr lang="en-US" sz="2400" kern="0" dirty="0" smtClean="0">
              <a:latin typeface="Calibri" pitchFamily="34" charset="0"/>
            </a:endParaRPr>
          </a:p>
          <a:p>
            <a:pPr marL="742913" lvl="1" indent="-285737">
              <a:lnSpc>
                <a:spcPct val="80000"/>
              </a:lnSpc>
              <a:spcBef>
                <a:spcPct val="20000"/>
              </a:spcBef>
              <a:buClr>
                <a:schemeClr val="tx1"/>
              </a:buClr>
              <a:defRPr/>
            </a:pPr>
            <a:r>
              <a:rPr lang="en-US" sz="2400" kern="0" dirty="0" smtClean="0">
                <a:latin typeface="Calibri" pitchFamily="34" charset="0"/>
              </a:rPr>
              <a:t>return v</a:t>
            </a:r>
          </a:p>
          <a:p>
            <a:pPr marL="742913" marR="0" lvl="1" indent="-285737" algn="l" defTabSz="914400" rtl="0" eaLnBrk="1" fontAlgn="base" latinLnBrk="0" hangingPunct="1">
              <a:lnSpc>
                <a:spcPct val="80000"/>
              </a:lnSpc>
              <a:spcBef>
                <a:spcPct val="20000"/>
              </a:spcBef>
              <a:spcAft>
                <a:spcPct val="0"/>
              </a:spcAft>
              <a:buClr>
                <a:schemeClr val="tx1"/>
              </a:buClr>
              <a:buSzTx/>
              <a:buFont typeface="Wingdings" pitchFamily="2" charset="2"/>
              <a:buNone/>
              <a:tabLst/>
              <a:defRPr/>
            </a:pPr>
            <a:endParaRPr kumimoji="0" lang="en-US" sz="2400" b="0" i="0" u="none" strike="noStrike" kern="0" cap="none" spc="0" normalizeH="0" baseline="0" noProof="0" dirty="0" smtClean="0">
              <a:ln>
                <a:noFill/>
              </a:ln>
              <a:solidFill>
                <a:schemeClr val="tx1"/>
              </a:solidFill>
              <a:effectLst/>
              <a:uLnTx/>
              <a:uFillTx/>
              <a:latin typeface="Calibri" pitchFamily="34" charset="0"/>
            </a:endParaRPr>
          </a:p>
        </p:txBody>
      </p:sp>
      <p:sp>
        <p:nvSpPr>
          <p:cNvPr id="6" name="Rectangle 7"/>
          <p:cNvSpPr>
            <a:spLocks noChangeArrowheads="1"/>
          </p:cNvSpPr>
          <p:nvPr/>
        </p:nvSpPr>
        <p:spPr bwMode="auto">
          <a:xfrm>
            <a:off x="7162800" y="3581400"/>
            <a:ext cx="655320" cy="524256"/>
          </a:xfrm>
          <a:prstGeom prst="rect">
            <a:avLst/>
          </a:prstGeom>
          <a:solidFill>
            <a:srgbClr val="CCCCCC"/>
          </a:solidFill>
          <a:ln w="9525">
            <a:solidFill>
              <a:schemeClr val="tx1"/>
            </a:solidFill>
            <a:miter lim="800000"/>
            <a:headEnd/>
            <a:tailEnd/>
          </a:ln>
        </p:spPr>
        <p:txBody>
          <a:bodyPr wrap="none" anchor="ctr"/>
          <a:lstStyle/>
          <a:p>
            <a:pPr algn="ctr"/>
            <a:r>
              <a:rPr lang="en-US" sz="2400">
                <a:latin typeface="Calibri"/>
                <a:cs typeface="Calibri"/>
              </a:rPr>
              <a:t>5</a:t>
            </a:r>
          </a:p>
        </p:txBody>
      </p:sp>
      <p:sp>
        <p:nvSpPr>
          <p:cNvPr id="7" name="Rectangle 8"/>
          <p:cNvSpPr>
            <a:spLocks noChangeArrowheads="1"/>
          </p:cNvSpPr>
          <p:nvPr/>
        </p:nvSpPr>
        <p:spPr bwMode="auto">
          <a:xfrm>
            <a:off x="8473440" y="3581400"/>
            <a:ext cx="655320" cy="524256"/>
          </a:xfrm>
          <a:prstGeom prst="rect">
            <a:avLst/>
          </a:prstGeom>
          <a:solidFill>
            <a:srgbClr val="CCCCCC"/>
          </a:solidFill>
          <a:ln w="9525">
            <a:solidFill>
              <a:schemeClr val="tx1"/>
            </a:solidFill>
            <a:miter lim="800000"/>
            <a:headEnd/>
            <a:tailEnd/>
          </a:ln>
        </p:spPr>
        <p:txBody>
          <a:bodyPr wrap="none" anchor="ctr"/>
          <a:lstStyle/>
          <a:p>
            <a:pPr algn="ctr"/>
            <a:r>
              <a:rPr lang="en-US" sz="2400">
                <a:latin typeface="Calibri"/>
                <a:cs typeface="Calibri"/>
              </a:rPr>
              <a:t>7</a:t>
            </a:r>
          </a:p>
        </p:txBody>
      </p:sp>
      <p:cxnSp>
        <p:nvCxnSpPr>
          <p:cNvPr id="8" name="AutoShape 13"/>
          <p:cNvCxnSpPr>
            <a:cxnSpLocks noChangeShapeType="1"/>
            <a:stCxn id="10" idx="4"/>
            <a:endCxn id="11" idx="0"/>
          </p:cNvCxnSpPr>
          <p:nvPr/>
        </p:nvCxnSpPr>
        <p:spPr bwMode="auto">
          <a:xfrm flipH="1">
            <a:off x="7490460" y="2407920"/>
            <a:ext cx="1310640" cy="1173480"/>
          </a:xfrm>
          <a:prstGeom prst="straightConnector1">
            <a:avLst/>
          </a:prstGeom>
          <a:noFill/>
          <a:ln w="9525">
            <a:solidFill>
              <a:schemeClr val="tx1"/>
            </a:solidFill>
            <a:round/>
            <a:headEnd/>
            <a:tailEnd type="triangle" w="lg" len="lg"/>
          </a:ln>
        </p:spPr>
      </p:cxnSp>
      <p:cxnSp>
        <p:nvCxnSpPr>
          <p:cNvPr id="9" name="AutoShape 14"/>
          <p:cNvCxnSpPr>
            <a:cxnSpLocks noChangeShapeType="1"/>
            <a:stCxn id="10" idx="4"/>
            <a:endCxn id="12" idx="0"/>
          </p:cNvCxnSpPr>
          <p:nvPr/>
        </p:nvCxnSpPr>
        <p:spPr bwMode="auto">
          <a:xfrm>
            <a:off x="8801100" y="2407920"/>
            <a:ext cx="0" cy="1173480"/>
          </a:xfrm>
          <a:prstGeom prst="straightConnector1">
            <a:avLst/>
          </a:prstGeom>
          <a:noFill/>
          <a:ln w="9525">
            <a:solidFill>
              <a:schemeClr val="tx1"/>
            </a:solidFill>
            <a:round/>
            <a:headEnd/>
            <a:tailEnd type="triangle" w="lg" len="lg"/>
          </a:ln>
        </p:spPr>
      </p:cxnSp>
      <p:sp>
        <p:nvSpPr>
          <p:cNvPr id="10" name="Oval 16"/>
          <p:cNvSpPr>
            <a:spLocks noChangeArrowheads="1"/>
          </p:cNvSpPr>
          <p:nvPr/>
        </p:nvSpPr>
        <p:spPr bwMode="auto">
          <a:xfrm>
            <a:off x="8473440" y="1752600"/>
            <a:ext cx="655320" cy="655320"/>
          </a:xfrm>
          <a:prstGeom prst="ellipse">
            <a:avLst/>
          </a:prstGeom>
          <a:solidFill>
            <a:srgbClr val="B5EDC2"/>
          </a:solidFill>
          <a:ln w="9525">
            <a:solidFill>
              <a:schemeClr val="tx1"/>
            </a:solidFill>
            <a:round/>
            <a:headEnd/>
            <a:tailEnd/>
          </a:ln>
        </p:spPr>
        <p:txBody>
          <a:bodyPr wrap="none" anchor="ctr"/>
          <a:lstStyle/>
          <a:p>
            <a:endParaRPr lang="en-US" sz="2400">
              <a:latin typeface="Calibri"/>
              <a:cs typeface="Calibri"/>
            </a:endParaRPr>
          </a:p>
        </p:txBody>
      </p:sp>
      <p:sp>
        <p:nvSpPr>
          <p:cNvPr id="11" name="Rectangle 10"/>
          <p:cNvSpPr>
            <a:spLocks noChangeArrowheads="1"/>
          </p:cNvSpPr>
          <p:nvPr/>
        </p:nvSpPr>
        <p:spPr bwMode="auto">
          <a:xfrm>
            <a:off x="7162800" y="3581400"/>
            <a:ext cx="655320" cy="524256"/>
          </a:xfrm>
          <a:prstGeom prst="rect">
            <a:avLst/>
          </a:prstGeom>
          <a:solidFill>
            <a:srgbClr val="E8D1FF"/>
          </a:solidFill>
          <a:ln w="9525">
            <a:solidFill>
              <a:schemeClr val="tx1"/>
            </a:solidFill>
            <a:miter lim="800000"/>
            <a:headEnd/>
            <a:tailEnd/>
          </a:ln>
        </p:spPr>
        <p:txBody>
          <a:bodyPr wrap="none" anchor="ctr"/>
          <a:lstStyle/>
          <a:p>
            <a:pPr algn="ctr"/>
            <a:r>
              <a:rPr lang="en-US" sz="2400" dirty="0" smtClean="0">
                <a:latin typeface="Calibri"/>
                <a:cs typeface="Calibri"/>
              </a:rPr>
              <a:t>8</a:t>
            </a:r>
            <a:endParaRPr lang="en-US" sz="2400" dirty="0">
              <a:latin typeface="Calibri"/>
              <a:cs typeface="Calibri"/>
            </a:endParaRPr>
          </a:p>
        </p:txBody>
      </p:sp>
      <p:sp>
        <p:nvSpPr>
          <p:cNvPr id="12" name="Rectangle 11"/>
          <p:cNvSpPr>
            <a:spLocks noChangeArrowheads="1"/>
          </p:cNvSpPr>
          <p:nvPr/>
        </p:nvSpPr>
        <p:spPr bwMode="auto">
          <a:xfrm>
            <a:off x="8473440" y="3581400"/>
            <a:ext cx="655320" cy="524256"/>
          </a:xfrm>
          <a:prstGeom prst="rect">
            <a:avLst/>
          </a:prstGeom>
          <a:solidFill>
            <a:srgbClr val="E8D1FF"/>
          </a:solidFill>
          <a:ln w="9525">
            <a:solidFill>
              <a:schemeClr val="tx1"/>
            </a:solidFill>
            <a:miter lim="800000"/>
            <a:headEnd/>
            <a:tailEnd/>
          </a:ln>
        </p:spPr>
        <p:txBody>
          <a:bodyPr wrap="none" anchor="ctr"/>
          <a:lstStyle/>
          <a:p>
            <a:pPr algn="ctr"/>
            <a:r>
              <a:rPr lang="en-US" sz="2400" dirty="0" smtClean="0">
                <a:latin typeface="Calibri"/>
                <a:cs typeface="Calibri"/>
              </a:rPr>
              <a:t>24</a:t>
            </a:r>
            <a:endParaRPr lang="en-US" sz="2400" dirty="0">
              <a:latin typeface="Calibri"/>
              <a:cs typeface="Calibri"/>
            </a:endParaRPr>
          </a:p>
        </p:txBody>
      </p:sp>
      <p:sp>
        <p:nvSpPr>
          <p:cNvPr id="13" name="Rectangle 12"/>
          <p:cNvSpPr>
            <a:spLocks noChangeArrowheads="1"/>
          </p:cNvSpPr>
          <p:nvPr/>
        </p:nvSpPr>
        <p:spPr bwMode="auto">
          <a:xfrm>
            <a:off x="9784080" y="3581400"/>
            <a:ext cx="655320" cy="524256"/>
          </a:xfrm>
          <a:prstGeom prst="rect">
            <a:avLst/>
          </a:prstGeom>
          <a:solidFill>
            <a:srgbClr val="E8D1FF"/>
          </a:solidFill>
          <a:ln w="9525">
            <a:solidFill>
              <a:schemeClr val="tx1"/>
            </a:solidFill>
            <a:miter lim="800000"/>
            <a:headEnd/>
            <a:tailEnd/>
          </a:ln>
        </p:spPr>
        <p:txBody>
          <a:bodyPr wrap="none" anchor="ctr"/>
          <a:lstStyle/>
          <a:p>
            <a:pPr algn="ctr"/>
            <a:r>
              <a:rPr lang="en-US" sz="2400" dirty="0" smtClean="0">
                <a:latin typeface="Calibri"/>
                <a:cs typeface="Calibri"/>
              </a:rPr>
              <a:t>-12</a:t>
            </a:r>
            <a:endParaRPr lang="en-US" sz="2400" dirty="0">
              <a:latin typeface="Calibri"/>
              <a:cs typeface="Calibri"/>
            </a:endParaRPr>
          </a:p>
        </p:txBody>
      </p:sp>
      <p:cxnSp>
        <p:nvCxnSpPr>
          <p:cNvPr id="14" name="AutoShape 14"/>
          <p:cNvCxnSpPr>
            <a:cxnSpLocks noChangeShapeType="1"/>
            <a:stCxn id="10" idx="4"/>
            <a:endCxn id="13" idx="0"/>
          </p:cNvCxnSpPr>
          <p:nvPr/>
        </p:nvCxnSpPr>
        <p:spPr bwMode="auto">
          <a:xfrm>
            <a:off x="8801100" y="2407920"/>
            <a:ext cx="1310640" cy="1173480"/>
          </a:xfrm>
          <a:prstGeom prst="straightConnector1">
            <a:avLst/>
          </a:prstGeom>
          <a:noFill/>
          <a:ln w="9525">
            <a:solidFill>
              <a:schemeClr val="tx1"/>
            </a:solidFill>
            <a:round/>
            <a:headEnd/>
            <a:tailEnd type="triangle" w="lg" len="lg"/>
          </a:ln>
        </p:spPr>
      </p:cxnSp>
      <p:sp>
        <p:nvSpPr>
          <p:cNvPr id="19" name="TextBox 18"/>
          <p:cNvSpPr txBox="1"/>
          <p:nvPr/>
        </p:nvSpPr>
        <p:spPr>
          <a:xfrm>
            <a:off x="7543800" y="2667000"/>
            <a:ext cx="838200" cy="400110"/>
          </a:xfrm>
          <a:prstGeom prst="rect">
            <a:avLst/>
          </a:prstGeom>
          <a:noFill/>
        </p:spPr>
        <p:txBody>
          <a:bodyPr wrap="square" rtlCol="0">
            <a:spAutoFit/>
          </a:bodyPr>
          <a:lstStyle/>
          <a:p>
            <a:r>
              <a:rPr lang="en-US" sz="2000" dirty="0" smtClean="0">
                <a:latin typeface="Calibri"/>
                <a:cs typeface="Calibri"/>
              </a:rPr>
              <a:t>1/2</a:t>
            </a:r>
            <a:endParaRPr lang="en-US" sz="2000" dirty="0">
              <a:latin typeface="Calibri"/>
              <a:cs typeface="Calibri"/>
            </a:endParaRPr>
          </a:p>
        </p:txBody>
      </p:sp>
      <p:sp>
        <p:nvSpPr>
          <p:cNvPr id="20" name="TextBox 19"/>
          <p:cNvSpPr txBox="1"/>
          <p:nvPr/>
        </p:nvSpPr>
        <p:spPr>
          <a:xfrm>
            <a:off x="8229600" y="2895600"/>
            <a:ext cx="838200" cy="400110"/>
          </a:xfrm>
          <a:prstGeom prst="rect">
            <a:avLst/>
          </a:prstGeom>
          <a:noFill/>
        </p:spPr>
        <p:txBody>
          <a:bodyPr wrap="square" rtlCol="0">
            <a:spAutoFit/>
          </a:bodyPr>
          <a:lstStyle/>
          <a:p>
            <a:r>
              <a:rPr lang="en-US" sz="2000" dirty="0" smtClean="0">
                <a:latin typeface="Calibri"/>
                <a:cs typeface="Calibri"/>
              </a:rPr>
              <a:t>1/3</a:t>
            </a:r>
            <a:endParaRPr lang="en-US" sz="2000" dirty="0">
              <a:latin typeface="Calibri"/>
              <a:cs typeface="Calibri"/>
            </a:endParaRPr>
          </a:p>
        </p:txBody>
      </p:sp>
      <p:sp>
        <p:nvSpPr>
          <p:cNvPr id="21" name="TextBox 20"/>
          <p:cNvSpPr txBox="1"/>
          <p:nvPr/>
        </p:nvSpPr>
        <p:spPr>
          <a:xfrm>
            <a:off x="9525000" y="2667000"/>
            <a:ext cx="838200" cy="400110"/>
          </a:xfrm>
          <a:prstGeom prst="rect">
            <a:avLst/>
          </a:prstGeom>
          <a:noFill/>
        </p:spPr>
        <p:txBody>
          <a:bodyPr wrap="square" rtlCol="0">
            <a:spAutoFit/>
          </a:bodyPr>
          <a:lstStyle/>
          <a:p>
            <a:r>
              <a:rPr lang="en-US" sz="2000" dirty="0" smtClean="0">
                <a:latin typeface="Calibri"/>
                <a:cs typeface="Calibri"/>
              </a:rPr>
              <a:t>1/6</a:t>
            </a:r>
            <a:endParaRPr lang="en-US" sz="2000" dirty="0">
              <a:latin typeface="Calibri"/>
              <a:cs typeface="Calibri"/>
            </a:endParaRPr>
          </a:p>
        </p:txBody>
      </p:sp>
      <p:sp>
        <p:nvSpPr>
          <p:cNvPr id="25" name="TextBox 24"/>
          <p:cNvSpPr txBox="1"/>
          <p:nvPr/>
        </p:nvSpPr>
        <p:spPr>
          <a:xfrm>
            <a:off x="2133600" y="4953000"/>
            <a:ext cx="7772400" cy="461665"/>
          </a:xfrm>
          <a:prstGeom prst="rect">
            <a:avLst/>
          </a:prstGeom>
          <a:noFill/>
        </p:spPr>
        <p:txBody>
          <a:bodyPr wrap="square" rtlCol="0">
            <a:spAutoFit/>
          </a:bodyPr>
          <a:lstStyle/>
          <a:p>
            <a:pPr algn="ctr"/>
            <a:r>
              <a:rPr lang="en-US" sz="2400" dirty="0" smtClean="0">
                <a:latin typeface="Calibri" pitchFamily="34" charset="0"/>
              </a:rPr>
              <a:t>v = (1/2) (8) + (1/3) (24) + (1/6) (-12) = 10</a:t>
            </a:r>
            <a:endParaRPr lang="en-US" sz="2400" dirty="0">
              <a:latin typeface="Calibri"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6" grpId="0" animBg="1"/>
      <p:bldP spid="7" grpId="0" animBg="1"/>
      <p:bldP spid="10" grpId="0" animBg="1"/>
      <p:bldP spid="11" grpId="0" animBg="1"/>
      <p:bldP spid="12" grpId="0" animBg="1"/>
      <p:bldP spid="13" grpId="0" animBg="1"/>
      <p:bldP spid="19" grpId="0"/>
      <p:bldP spid="20" grpId="0"/>
      <p:bldP spid="21" grpId="0"/>
      <p:bldP spid="2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r>
              <a:rPr lang="en-US" smtClean="0"/>
              <a:t>Expectimax Example</a:t>
            </a:r>
          </a:p>
        </p:txBody>
      </p:sp>
      <p:grpSp>
        <p:nvGrpSpPr>
          <p:cNvPr id="51" name="Group 50"/>
          <p:cNvGrpSpPr/>
          <p:nvPr/>
        </p:nvGrpSpPr>
        <p:grpSpPr>
          <a:xfrm>
            <a:off x="1752600" y="1539240"/>
            <a:ext cx="8636000" cy="3947160"/>
            <a:chOff x="1219200" y="1992630"/>
            <a:chExt cx="6477000" cy="2960370"/>
          </a:xfrm>
        </p:grpSpPr>
        <p:sp>
          <p:nvSpPr>
            <p:cNvPr id="6149" name="AutoShape 4"/>
            <p:cNvSpPr>
              <a:spLocks noChangeArrowheads="1"/>
            </p:cNvSpPr>
            <p:nvPr/>
          </p:nvSpPr>
          <p:spPr bwMode="auto">
            <a:xfrm>
              <a:off x="4133850" y="1992630"/>
              <a:ext cx="652463" cy="521970"/>
            </a:xfrm>
            <a:prstGeom prst="triangle">
              <a:avLst>
                <a:gd name="adj" fmla="val 50000"/>
              </a:avLst>
            </a:prstGeom>
            <a:solidFill>
              <a:srgbClr val="99CCFF"/>
            </a:solidFill>
            <a:ln w="19050">
              <a:solidFill>
                <a:schemeClr val="tx1"/>
              </a:solidFill>
              <a:miter lim="800000"/>
              <a:headEnd/>
              <a:tailEnd/>
            </a:ln>
          </p:spPr>
          <p:txBody>
            <a:bodyPr wrap="none" anchor="ctr"/>
            <a:lstStyle/>
            <a:p>
              <a:endParaRPr lang="en-US"/>
            </a:p>
          </p:txBody>
        </p:sp>
        <p:grpSp>
          <p:nvGrpSpPr>
            <p:cNvPr id="6150" name="Group 60"/>
            <p:cNvGrpSpPr>
              <a:grpSpLocks/>
            </p:cNvGrpSpPr>
            <p:nvPr/>
          </p:nvGrpSpPr>
          <p:grpSpPr bwMode="auto">
            <a:xfrm>
              <a:off x="1981200" y="3765550"/>
              <a:ext cx="381000" cy="1187450"/>
              <a:chOff x="1981200" y="3765550"/>
              <a:chExt cx="381000" cy="1187450"/>
            </a:xfrm>
          </p:grpSpPr>
          <p:cxnSp>
            <p:nvCxnSpPr>
              <p:cNvPr id="6190" name="AutoShape 13"/>
              <p:cNvCxnSpPr>
                <a:cxnSpLocks noChangeShapeType="1"/>
                <a:stCxn id="6182" idx="0"/>
              </p:cNvCxnSpPr>
              <p:nvPr/>
            </p:nvCxnSpPr>
            <p:spPr bwMode="auto">
              <a:xfrm>
                <a:off x="2173288" y="3765550"/>
                <a:ext cx="1588" cy="806450"/>
              </a:xfrm>
              <a:prstGeom prst="straightConnector1">
                <a:avLst/>
              </a:prstGeom>
              <a:noFill/>
              <a:ln w="19050">
                <a:solidFill>
                  <a:schemeClr val="tx1"/>
                </a:solidFill>
                <a:round/>
                <a:headEnd/>
                <a:tailEnd type="triangle" w="lg" len="lg"/>
              </a:ln>
            </p:spPr>
          </p:cxnSp>
          <p:sp>
            <p:nvSpPr>
              <p:cNvPr id="6191" name="Rectangle 7"/>
              <p:cNvSpPr>
                <a:spLocks noChangeArrowheads="1"/>
              </p:cNvSpPr>
              <p:nvPr/>
            </p:nvSpPr>
            <p:spPr bwMode="auto">
              <a:xfrm>
                <a:off x="1981200" y="4648200"/>
                <a:ext cx="381000" cy="304800"/>
              </a:xfrm>
              <a:prstGeom prst="rect">
                <a:avLst/>
              </a:prstGeom>
              <a:solidFill>
                <a:srgbClr val="E8D1FF"/>
              </a:solidFill>
              <a:ln w="19050">
                <a:solidFill>
                  <a:schemeClr val="tx1"/>
                </a:solidFill>
                <a:miter lim="800000"/>
                <a:headEnd/>
                <a:tailEnd/>
              </a:ln>
            </p:spPr>
            <p:txBody>
              <a:bodyPr wrap="none" anchor="ctr"/>
              <a:lstStyle/>
              <a:p>
                <a:pPr algn="ctr"/>
                <a:r>
                  <a:rPr lang="en-US"/>
                  <a:t>12</a:t>
                </a:r>
              </a:p>
            </p:txBody>
          </p:sp>
        </p:grpSp>
        <p:grpSp>
          <p:nvGrpSpPr>
            <p:cNvPr id="6151" name="Group 61"/>
            <p:cNvGrpSpPr>
              <a:grpSpLocks/>
            </p:cNvGrpSpPr>
            <p:nvPr/>
          </p:nvGrpSpPr>
          <p:grpSpPr bwMode="auto">
            <a:xfrm>
              <a:off x="2173288" y="3765550"/>
              <a:ext cx="950912" cy="1187450"/>
              <a:chOff x="2173288" y="3765550"/>
              <a:chExt cx="950912" cy="1187450"/>
            </a:xfrm>
          </p:grpSpPr>
          <p:cxnSp>
            <p:nvCxnSpPr>
              <p:cNvPr id="6188" name="AutoShape 17"/>
              <p:cNvCxnSpPr>
                <a:cxnSpLocks noChangeShapeType="1"/>
                <a:stCxn id="6182" idx="0"/>
              </p:cNvCxnSpPr>
              <p:nvPr/>
            </p:nvCxnSpPr>
            <p:spPr bwMode="auto">
              <a:xfrm>
                <a:off x="2173288" y="3765550"/>
                <a:ext cx="763587" cy="822325"/>
              </a:xfrm>
              <a:prstGeom prst="straightConnector1">
                <a:avLst/>
              </a:prstGeom>
              <a:noFill/>
              <a:ln w="19050">
                <a:solidFill>
                  <a:schemeClr val="tx1"/>
                </a:solidFill>
                <a:round/>
                <a:headEnd/>
                <a:tailEnd type="triangle" w="lg" len="lg"/>
              </a:ln>
            </p:spPr>
          </p:cxnSp>
          <p:sp>
            <p:nvSpPr>
              <p:cNvPr id="6189" name="Rectangle 7"/>
              <p:cNvSpPr>
                <a:spLocks noChangeArrowheads="1"/>
              </p:cNvSpPr>
              <p:nvPr/>
            </p:nvSpPr>
            <p:spPr bwMode="auto">
              <a:xfrm>
                <a:off x="2743200" y="4648200"/>
                <a:ext cx="381000" cy="304800"/>
              </a:xfrm>
              <a:prstGeom prst="rect">
                <a:avLst/>
              </a:prstGeom>
              <a:solidFill>
                <a:srgbClr val="E8D1FF"/>
              </a:solidFill>
              <a:ln w="19050">
                <a:solidFill>
                  <a:schemeClr val="tx1"/>
                </a:solidFill>
                <a:miter lim="800000"/>
                <a:headEnd/>
                <a:tailEnd/>
              </a:ln>
            </p:spPr>
            <p:txBody>
              <a:bodyPr wrap="none" anchor="ctr"/>
              <a:lstStyle/>
              <a:p>
                <a:pPr algn="ctr"/>
                <a:r>
                  <a:rPr lang="en-US"/>
                  <a:t>9</a:t>
                </a:r>
              </a:p>
            </p:txBody>
          </p:sp>
        </p:grpSp>
        <p:grpSp>
          <p:nvGrpSpPr>
            <p:cNvPr id="6152" name="Group 64"/>
            <p:cNvGrpSpPr>
              <a:grpSpLocks/>
            </p:cNvGrpSpPr>
            <p:nvPr/>
          </p:nvGrpSpPr>
          <p:grpSpPr bwMode="auto">
            <a:xfrm>
              <a:off x="6553200" y="3765550"/>
              <a:ext cx="381000" cy="1187450"/>
              <a:chOff x="6553200" y="3765550"/>
              <a:chExt cx="381000" cy="1187450"/>
            </a:xfrm>
          </p:grpSpPr>
          <p:cxnSp>
            <p:nvCxnSpPr>
              <p:cNvPr id="6186" name="AutoShape 33"/>
              <p:cNvCxnSpPr>
                <a:cxnSpLocks noChangeShapeType="1"/>
              </p:cNvCxnSpPr>
              <p:nvPr/>
            </p:nvCxnSpPr>
            <p:spPr bwMode="auto">
              <a:xfrm>
                <a:off x="6745288" y="3765550"/>
                <a:ext cx="1588" cy="806450"/>
              </a:xfrm>
              <a:prstGeom prst="straightConnector1">
                <a:avLst/>
              </a:prstGeom>
              <a:noFill/>
              <a:ln w="19050">
                <a:solidFill>
                  <a:schemeClr val="tx1"/>
                </a:solidFill>
                <a:round/>
                <a:headEnd/>
                <a:tailEnd type="triangle" w="lg" len="lg"/>
              </a:ln>
            </p:spPr>
          </p:cxnSp>
          <p:sp>
            <p:nvSpPr>
              <p:cNvPr id="6187" name="Rectangle 7"/>
              <p:cNvSpPr>
                <a:spLocks noChangeArrowheads="1"/>
              </p:cNvSpPr>
              <p:nvPr/>
            </p:nvSpPr>
            <p:spPr bwMode="auto">
              <a:xfrm>
                <a:off x="6553200" y="4648200"/>
                <a:ext cx="381000" cy="304800"/>
              </a:xfrm>
              <a:prstGeom prst="rect">
                <a:avLst/>
              </a:prstGeom>
              <a:solidFill>
                <a:srgbClr val="E8D1FF"/>
              </a:solidFill>
              <a:ln w="19050">
                <a:solidFill>
                  <a:schemeClr val="tx1"/>
                </a:solidFill>
                <a:miter lim="800000"/>
                <a:headEnd/>
                <a:tailEnd/>
              </a:ln>
            </p:spPr>
            <p:txBody>
              <a:bodyPr wrap="none" anchor="ctr"/>
              <a:lstStyle/>
              <a:p>
                <a:pPr algn="ctr"/>
                <a:r>
                  <a:rPr lang="en-US"/>
                  <a:t>6</a:t>
                </a:r>
              </a:p>
            </p:txBody>
          </p:sp>
        </p:grpSp>
        <p:grpSp>
          <p:nvGrpSpPr>
            <p:cNvPr id="6153" name="Group 65"/>
            <p:cNvGrpSpPr>
              <a:grpSpLocks/>
            </p:cNvGrpSpPr>
            <p:nvPr/>
          </p:nvGrpSpPr>
          <p:grpSpPr bwMode="auto">
            <a:xfrm>
              <a:off x="6745288" y="3765550"/>
              <a:ext cx="950912" cy="1187450"/>
              <a:chOff x="6745288" y="3765550"/>
              <a:chExt cx="950912" cy="1187450"/>
            </a:xfrm>
          </p:grpSpPr>
          <p:cxnSp>
            <p:nvCxnSpPr>
              <p:cNvPr id="6184" name="AutoShape 37"/>
              <p:cNvCxnSpPr>
                <a:cxnSpLocks noChangeShapeType="1"/>
              </p:cNvCxnSpPr>
              <p:nvPr/>
            </p:nvCxnSpPr>
            <p:spPr bwMode="auto">
              <a:xfrm>
                <a:off x="6745288" y="3765550"/>
                <a:ext cx="763587" cy="822325"/>
              </a:xfrm>
              <a:prstGeom prst="straightConnector1">
                <a:avLst/>
              </a:prstGeom>
              <a:noFill/>
              <a:ln w="19050">
                <a:solidFill>
                  <a:schemeClr val="tx1"/>
                </a:solidFill>
                <a:round/>
                <a:headEnd/>
                <a:tailEnd type="triangle" w="lg" len="lg"/>
              </a:ln>
            </p:spPr>
          </p:cxnSp>
          <p:sp>
            <p:nvSpPr>
              <p:cNvPr id="6185" name="Rectangle 7"/>
              <p:cNvSpPr>
                <a:spLocks noChangeArrowheads="1"/>
              </p:cNvSpPr>
              <p:nvPr/>
            </p:nvSpPr>
            <p:spPr bwMode="auto">
              <a:xfrm>
                <a:off x="7315200" y="4648200"/>
                <a:ext cx="381000" cy="304800"/>
              </a:xfrm>
              <a:prstGeom prst="rect">
                <a:avLst/>
              </a:prstGeom>
              <a:solidFill>
                <a:srgbClr val="E8D1FF"/>
              </a:solidFill>
              <a:ln w="19050">
                <a:solidFill>
                  <a:schemeClr val="tx1"/>
                </a:solidFill>
                <a:miter lim="800000"/>
                <a:headEnd/>
                <a:tailEnd/>
              </a:ln>
            </p:spPr>
            <p:txBody>
              <a:bodyPr wrap="none" anchor="ctr"/>
              <a:lstStyle/>
              <a:p>
                <a:pPr algn="ctr"/>
                <a:r>
                  <a:rPr lang="en-US"/>
                  <a:t>0</a:t>
                </a:r>
              </a:p>
            </p:txBody>
          </p:sp>
        </p:grpSp>
        <p:grpSp>
          <p:nvGrpSpPr>
            <p:cNvPr id="6154" name="Group 51"/>
            <p:cNvGrpSpPr>
              <a:grpSpLocks/>
            </p:cNvGrpSpPr>
            <p:nvPr/>
          </p:nvGrpSpPr>
          <p:grpSpPr bwMode="auto">
            <a:xfrm>
              <a:off x="1984375" y="2514600"/>
              <a:ext cx="2475707" cy="1250950"/>
              <a:chOff x="1984375" y="2514601"/>
              <a:chExt cx="2475709" cy="1250949"/>
            </a:xfrm>
          </p:grpSpPr>
          <p:sp>
            <p:nvSpPr>
              <p:cNvPr id="6182" name="AutoShape 6"/>
              <p:cNvSpPr>
                <a:spLocks noChangeArrowheads="1"/>
              </p:cNvSpPr>
              <p:nvPr/>
            </p:nvSpPr>
            <p:spPr bwMode="auto">
              <a:xfrm flipV="1">
                <a:off x="1984375" y="3460750"/>
                <a:ext cx="381000" cy="304800"/>
              </a:xfrm>
              <a:prstGeom prst="triangle">
                <a:avLst>
                  <a:gd name="adj" fmla="val 50000"/>
                </a:avLst>
              </a:prstGeom>
              <a:solidFill>
                <a:srgbClr val="CCCCCC"/>
              </a:solidFill>
              <a:ln w="19050">
                <a:solidFill>
                  <a:schemeClr val="tx1"/>
                </a:solidFill>
                <a:miter lim="800000"/>
                <a:headEnd/>
                <a:tailEnd/>
              </a:ln>
            </p:spPr>
            <p:txBody>
              <a:bodyPr wrap="none" anchor="ctr"/>
              <a:lstStyle/>
              <a:p>
                <a:endParaRPr lang="en-US"/>
              </a:p>
            </p:txBody>
          </p:sp>
          <p:cxnSp>
            <p:nvCxnSpPr>
              <p:cNvPr id="6183" name="AutoShape 7"/>
              <p:cNvCxnSpPr>
                <a:cxnSpLocks noChangeShapeType="1"/>
                <a:stCxn id="6149" idx="3"/>
                <a:endCxn id="6167" idx="0"/>
              </p:cNvCxnSpPr>
              <p:nvPr/>
            </p:nvCxnSpPr>
            <p:spPr bwMode="auto">
              <a:xfrm flipH="1">
                <a:off x="2171700" y="2514601"/>
                <a:ext cx="2288384" cy="838199"/>
              </a:xfrm>
              <a:prstGeom prst="straightConnector1">
                <a:avLst/>
              </a:prstGeom>
              <a:noFill/>
              <a:ln w="19050">
                <a:solidFill>
                  <a:schemeClr val="tx1"/>
                </a:solidFill>
                <a:round/>
                <a:headEnd/>
                <a:tailEnd type="triangle" w="lg" len="lg"/>
              </a:ln>
            </p:spPr>
          </p:cxnSp>
        </p:grpSp>
        <p:cxnSp>
          <p:nvCxnSpPr>
            <p:cNvPr id="6155" name="AutoShape 9"/>
            <p:cNvCxnSpPr>
              <a:cxnSpLocks noChangeShapeType="1"/>
              <a:stCxn id="6182" idx="0"/>
            </p:cNvCxnSpPr>
            <p:nvPr/>
          </p:nvCxnSpPr>
          <p:spPr bwMode="auto">
            <a:xfrm flipH="1">
              <a:off x="1412875" y="3765550"/>
              <a:ext cx="760413" cy="822325"/>
            </a:xfrm>
            <a:prstGeom prst="straightConnector1">
              <a:avLst/>
            </a:prstGeom>
            <a:noFill/>
            <a:ln w="19050">
              <a:solidFill>
                <a:schemeClr val="tx1"/>
              </a:solidFill>
              <a:round/>
              <a:headEnd/>
              <a:tailEnd type="triangle" w="lg" len="lg"/>
            </a:ln>
          </p:spPr>
        </p:cxnSp>
        <p:sp>
          <p:nvSpPr>
            <p:cNvPr id="6156" name="Rectangle 7"/>
            <p:cNvSpPr>
              <a:spLocks noChangeArrowheads="1"/>
            </p:cNvSpPr>
            <p:nvPr/>
          </p:nvSpPr>
          <p:spPr bwMode="auto">
            <a:xfrm>
              <a:off x="1219200" y="4648200"/>
              <a:ext cx="381000" cy="304800"/>
            </a:xfrm>
            <a:prstGeom prst="rect">
              <a:avLst/>
            </a:prstGeom>
            <a:solidFill>
              <a:srgbClr val="E8D1FF"/>
            </a:solidFill>
            <a:ln w="19050">
              <a:solidFill>
                <a:schemeClr val="tx1"/>
              </a:solidFill>
              <a:miter lim="800000"/>
              <a:headEnd/>
              <a:tailEnd/>
            </a:ln>
          </p:spPr>
          <p:txBody>
            <a:bodyPr wrap="none" anchor="ctr"/>
            <a:lstStyle/>
            <a:p>
              <a:pPr algn="ctr"/>
              <a:r>
                <a:rPr lang="en-US" dirty="0"/>
                <a:t>3</a:t>
              </a:r>
            </a:p>
          </p:txBody>
        </p:sp>
        <p:cxnSp>
          <p:nvCxnSpPr>
            <p:cNvPr id="6157" name="AutoShape 21"/>
            <p:cNvCxnSpPr>
              <a:cxnSpLocks noChangeShapeType="1"/>
            </p:cNvCxnSpPr>
            <p:nvPr/>
          </p:nvCxnSpPr>
          <p:spPr bwMode="auto">
            <a:xfrm rot="5400000">
              <a:off x="4304507" y="2666206"/>
              <a:ext cx="304800" cy="1587"/>
            </a:xfrm>
            <a:prstGeom prst="straightConnector1">
              <a:avLst/>
            </a:prstGeom>
            <a:noFill/>
            <a:ln w="19050">
              <a:solidFill>
                <a:schemeClr val="tx1"/>
              </a:solidFill>
              <a:round/>
              <a:headEnd/>
              <a:tailEnd/>
            </a:ln>
          </p:spPr>
        </p:cxnSp>
        <p:cxnSp>
          <p:nvCxnSpPr>
            <p:cNvPr id="6158" name="AutoShape 21"/>
            <p:cNvCxnSpPr>
              <a:cxnSpLocks noChangeShapeType="1"/>
            </p:cNvCxnSpPr>
            <p:nvPr/>
          </p:nvCxnSpPr>
          <p:spPr bwMode="auto">
            <a:xfrm rot="5400000">
              <a:off x="2020094" y="3913981"/>
              <a:ext cx="304800" cy="1588"/>
            </a:xfrm>
            <a:prstGeom prst="straightConnector1">
              <a:avLst/>
            </a:prstGeom>
            <a:noFill/>
            <a:ln w="19050">
              <a:solidFill>
                <a:schemeClr val="tx1"/>
              </a:solidFill>
              <a:round/>
              <a:headEnd/>
              <a:tailEnd/>
            </a:ln>
          </p:spPr>
        </p:cxnSp>
        <p:grpSp>
          <p:nvGrpSpPr>
            <p:cNvPr id="6159" name="Group 59"/>
            <p:cNvGrpSpPr>
              <a:grpSpLocks/>
            </p:cNvGrpSpPr>
            <p:nvPr/>
          </p:nvGrpSpPr>
          <p:grpSpPr bwMode="auto">
            <a:xfrm>
              <a:off x="4270375" y="2514600"/>
              <a:ext cx="381000" cy="1235075"/>
              <a:chOff x="4270375" y="2514601"/>
              <a:chExt cx="381000" cy="1235074"/>
            </a:xfrm>
          </p:grpSpPr>
          <p:sp>
            <p:nvSpPr>
              <p:cNvPr id="6180" name="AutoShape 20"/>
              <p:cNvSpPr>
                <a:spLocks noChangeArrowheads="1"/>
              </p:cNvSpPr>
              <p:nvPr/>
            </p:nvSpPr>
            <p:spPr bwMode="auto">
              <a:xfrm flipV="1">
                <a:off x="4270375" y="3444875"/>
                <a:ext cx="381000" cy="304800"/>
              </a:xfrm>
              <a:prstGeom prst="triangle">
                <a:avLst>
                  <a:gd name="adj" fmla="val 50000"/>
                </a:avLst>
              </a:prstGeom>
              <a:solidFill>
                <a:srgbClr val="CCCCCC"/>
              </a:solidFill>
              <a:ln w="19050">
                <a:solidFill>
                  <a:schemeClr val="tx1"/>
                </a:solidFill>
                <a:miter lim="800000"/>
                <a:headEnd/>
                <a:tailEnd/>
              </a:ln>
            </p:spPr>
            <p:txBody>
              <a:bodyPr wrap="none" anchor="ctr"/>
              <a:lstStyle/>
              <a:p>
                <a:endParaRPr lang="en-US"/>
              </a:p>
            </p:txBody>
          </p:sp>
          <p:cxnSp>
            <p:nvCxnSpPr>
              <p:cNvPr id="6181" name="AutoShape 21"/>
              <p:cNvCxnSpPr>
                <a:cxnSpLocks noChangeShapeType="1"/>
                <a:stCxn id="6149" idx="3"/>
                <a:endCxn id="6165" idx="0"/>
              </p:cNvCxnSpPr>
              <p:nvPr/>
            </p:nvCxnSpPr>
            <p:spPr bwMode="auto">
              <a:xfrm flipH="1">
                <a:off x="4457700" y="2514601"/>
                <a:ext cx="2382" cy="761999"/>
              </a:xfrm>
              <a:prstGeom prst="straightConnector1">
                <a:avLst/>
              </a:prstGeom>
              <a:noFill/>
              <a:ln w="19050">
                <a:solidFill>
                  <a:schemeClr val="tx1"/>
                </a:solidFill>
                <a:round/>
                <a:headEnd/>
                <a:tailEnd type="triangle" w="lg" len="lg"/>
              </a:ln>
            </p:spPr>
          </p:cxnSp>
        </p:grpSp>
        <p:grpSp>
          <p:nvGrpSpPr>
            <p:cNvPr id="6160" name="Group 58"/>
            <p:cNvGrpSpPr>
              <a:grpSpLocks/>
            </p:cNvGrpSpPr>
            <p:nvPr/>
          </p:nvGrpSpPr>
          <p:grpSpPr bwMode="auto">
            <a:xfrm>
              <a:off x="3505200" y="3762375"/>
              <a:ext cx="954088" cy="1190625"/>
              <a:chOff x="3505200" y="3762375"/>
              <a:chExt cx="954088" cy="1190625"/>
            </a:xfrm>
          </p:grpSpPr>
          <p:cxnSp>
            <p:nvCxnSpPr>
              <p:cNvPr id="6177" name="AutoShape 23"/>
              <p:cNvCxnSpPr>
                <a:cxnSpLocks noChangeShapeType="1"/>
              </p:cNvCxnSpPr>
              <p:nvPr/>
            </p:nvCxnSpPr>
            <p:spPr bwMode="auto">
              <a:xfrm flipH="1">
                <a:off x="3698875" y="3765550"/>
                <a:ext cx="760413" cy="822325"/>
              </a:xfrm>
              <a:prstGeom prst="straightConnector1">
                <a:avLst/>
              </a:prstGeom>
              <a:noFill/>
              <a:ln w="19050">
                <a:solidFill>
                  <a:schemeClr val="tx1"/>
                </a:solidFill>
                <a:round/>
                <a:headEnd/>
                <a:tailEnd type="triangle" w="lg" len="lg"/>
              </a:ln>
            </p:spPr>
          </p:cxnSp>
          <p:sp>
            <p:nvSpPr>
              <p:cNvPr id="6178" name="Rectangle 7"/>
              <p:cNvSpPr>
                <a:spLocks noChangeArrowheads="1"/>
              </p:cNvSpPr>
              <p:nvPr/>
            </p:nvSpPr>
            <p:spPr bwMode="auto">
              <a:xfrm>
                <a:off x="3505200" y="4648200"/>
                <a:ext cx="381000" cy="304800"/>
              </a:xfrm>
              <a:prstGeom prst="rect">
                <a:avLst/>
              </a:prstGeom>
              <a:solidFill>
                <a:srgbClr val="E8D1FF"/>
              </a:solidFill>
              <a:ln w="19050">
                <a:solidFill>
                  <a:schemeClr val="tx1"/>
                </a:solidFill>
                <a:miter lim="800000"/>
                <a:headEnd/>
                <a:tailEnd/>
              </a:ln>
            </p:spPr>
            <p:txBody>
              <a:bodyPr wrap="none" anchor="ctr"/>
              <a:lstStyle/>
              <a:p>
                <a:pPr algn="ctr"/>
                <a:r>
                  <a:rPr lang="en-US"/>
                  <a:t>2</a:t>
                </a:r>
              </a:p>
            </p:txBody>
          </p:sp>
          <p:cxnSp>
            <p:nvCxnSpPr>
              <p:cNvPr id="6179" name="AutoShape 21"/>
              <p:cNvCxnSpPr>
                <a:cxnSpLocks noChangeShapeType="1"/>
              </p:cNvCxnSpPr>
              <p:nvPr/>
            </p:nvCxnSpPr>
            <p:spPr bwMode="auto">
              <a:xfrm rot="5400000">
                <a:off x="4306094" y="3913981"/>
                <a:ext cx="304800" cy="1588"/>
              </a:xfrm>
              <a:prstGeom prst="straightConnector1">
                <a:avLst/>
              </a:prstGeom>
              <a:noFill/>
              <a:ln w="19050">
                <a:solidFill>
                  <a:schemeClr val="tx1"/>
                </a:solidFill>
                <a:round/>
                <a:headEnd/>
                <a:tailEnd/>
              </a:ln>
            </p:spPr>
          </p:cxnSp>
        </p:grpSp>
        <p:grpSp>
          <p:nvGrpSpPr>
            <p:cNvPr id="6161" name="Group 61"/>
            <p:cNvGrpSpPr>
              <a:grpSpLocks/>
            </p:cNvGrpSpPr>
            <p:nvPr/>
          </p:nvGrpSpPr>
          <p:grpSpPr bwMode="auto">
            <a:xfrm>
              <a:off x="4460082" y="2514600"/>
              <a:ext cx="2477296" cy="1250950"/>
              <a:chOff x="4460079" y="2514600"/>
              <a:chExt cx="2477296" cy="1250950"/>
            </a:xfrm>
          </p:grpSpPr>
          <p:sp>
            <p:nvSpPr>
              <p:cNvPr id="6175" name="AutoShape 26"/>
              <p:cNvSpPr>
                <a:spLocks noChangeArrowheads="1"/>
              </p:cNvSpPr>
              <p:nvPr/>
            </p:nvSpPr>
            <p:spPr bwMode="auto">
              <a:xfrm flipV="1">
                <a:off x="6556375" y="3460750"/>
                <a:ext cx="381000" cy="304800"/>
              </a:xfrm>
              <a:prstGeom prst="triangle">
                <a:avLst>
                  <a:gd name="adj" fmla="val 50000"/>
                </a:avLst>
              </a:prstGeom>
              <a:solidFill>
                <a:srgbClr val="CCCCCC"/>
              </a:solidFill>
              <a:ln w="19050">
                <a:solidFill>
                  <a:schemeClr val="tx1"/>
                </a:solidFill>
                <a:miter lim="800000"/>
                <a:headEnd/>
                <a:tailEnd/>
              </a:ln>
            </p:spPr>
            <p:txBody>
              <a:bodyPr wrap="none" anchor="ctr"/>
              <a:lstStyle/>
              <a:p>
                <a:endParaRPr lang="en-US"/>
              </a:p>
            </p:txBody>
          </p:sp>
          <p:cxnSp>
            <p:nvCxnSpPr>
              <p:cNvPr id="6176" name="AutoShape 27"/>
              <p:cNvCxnSpPr>
                <a:cxnSpLocks noChangeShapeType="1"/>
                <a:stCxn id="6149" idx="3"/>
                <a:endCxn id="6166" idx="0"/>
              </p:cNvCxnSpPr>
              <p:nvPr/>
            </p:nvCxnSpPr>
            <p:spPr bwMode="auto">
              <a:xfrm>
                <a:off x="4460079" y="2514600"/>
                <a:ext cx="2283618" cy="838200"/>
              </a:xfrm>
              <a:prstGeom prst="straightConnector1">
                <a:avLst/>
              </a:prstGeom>
              <a:noFill/>
              <a:ln w="19050">
                <a:solidFill>
                  <a:schemeClr val="tx1"/>
                </a:solidFill>
                <a:round/>
                <a:headEnd/>
                <a:tailEnd type="triangle" w="lg" len="lg"/>
              </a:ln>
            </p:spPr>
          </p:cxnSp>
        </p:grpSp>
        <p:grpSp>
          <p:nvGrpSpPr>
            <p:cNvPr id="6162" name="Group 60"/>
            <p:cNvGrpSpPr>
              <a:grpSpLocks/>
            </p:cNvGrpSpPr>
            <p:nvPr/>
          </p:nvGrpSpPr>
          <p:grpSpPr bwMode="auto">
            <a:xfrm>
              <a:off x="5791200" y="3762375"/>
              <a:ext cx="954088" cy="1190625"/>
              <a:chOff x="5791200" y="3762375"/>
              <a:chExt cx="954088" cy="1190625"/>
            </a:xfrm>
          </p:grpSpPr>
          <p:cxnSp>
            <p:nvCxnSpPr>
              <p:cNvPr id="6172" name="AutoShape 29"/>
              <p:cNvCxnSpPr>
                <a:cxnSpLocks noChangeShapeType="1"/>
              </p:cNvCxnSpPr>
              <p:nvPr/>
            </p:nvCxnSpPr>
            <p:spPr bwMode="auto">
              <a:xfrm flipH="1">
                <a:off x="5984875" y="3765550"/>
                <a:ext cx="760413" cy="822325"/>
              </a:xfrm>
              <a:prstGeom prst="straightConnector1">
                <a:avLst/>
              </a:prstGeom>
              <a:noFill/>
              <a:ln w="19050">
                <a:solidFill>
                  <a:schemeClr val="tx1"/>
                </a:solidFill>
                <a:round/>
                <a:headEnd/>
                <a:tailEnd type="triangle" w="lg" len="lg"/>
              </a:ln>
            </p:spPr>
          </p:cxnSp>
          <p:sp>
            <p:nvSpPr>
              <p:cNvPr id="6173" name="Rectangle 7"/>
              <p:cNvSpPr>
                <a:spLocks noChangeArrowheads="1"/>
              </p:cNvSpPr>
              <p:nvPr/>
            </p:nvSpPr>
            <p:spPr bwMode="auto">
              <a:xfrm>
                <a:off x="5791200" y="4648200"/>
                <a:ext cx="381000" cy="304800"/>
              </a:xfrm>
              <a:prstGeom prst="rect">
                <a:avLst/>
              </a:prstGeom>
              <a:solidFill>
                <a:srgbClr val="E8D1FF"/>
              </a:solidFill>
              <a:ln w="19050">
                <a:solidFill>
                  <a:schemeClr val="tx1"/>
                </a:solidFill>
                <a:miter lim="800000"/>
                <a:headEnd/>
                <a:tailEnd/>
              </a:ln>
            </p:spPr>
            <p:txBody>
              <a:bodyPr wrap="none" anchor="ctr"/>
              <a:lstStyle/>
              <a:p>
                <a:pPr algn="ctr"/>
                <a:r>
                  <a:rPr lang="en-US"/>
                  <a:t>15</a:t>
                </a:r>
              </a:p>
            </p:txBody>
          </p:sp>
          <p:cxnSp>
            <p:nvCxnSpPr>
              <p:cNvPr id="6174" name="AutoShape 21"/>
              <p:cNvCxnSpPr>
                <a:cxnSpLocks noChangeShapeType="1"/>
              </p:cNvCxnSpPr>
              <p:nvPr/>
            </p:nvCxnSpPr>
            <p:spPr bwMode="auto">
              <a:xfrm rot="5400000">
                <a:off x="6592094" y="3913981"/>
                <a:ext cx="304800" cy="1588"/>
              </a:xfrm>
              <a:prstGeom prst="straightConnector1">
                <a:avLst/>
              </a:prstGeom>
              <a:noFill/>
              <a:ln w="19050">
                <a:solidFill>
                  <a:schemeClr val="tx1"/>
                </a:solidFill>
                <a:round/>
                <a:headEnd/>
                <a:tailEnd/>
              </a:ln>
            </p:spPr>
          </p:cxnSp>
        </p:grpSp>
        <p:grpSp>
          <p:nvGrpSpPr>
            <p:cNvPr id="6163" name="Group 64"/>
            <p:cNvGrpSpPr>
              <a:grpSpLocks/>
            </p:cNvGrpSpPr>
            <p:nvPr/>
          </p:nvGrpSpPr>
          <p:grpSpPr bwMode="auto">
            <a:xfrm>
              <a:off x="4267200" y="3765550"/>
              <a:ext cx="381000" cy="1187450"/>
              <a:chOff x="6553200" y="3765550"/>
              <a:chExt cx="381000" cy="1187450"/>
            </a:xfrm>
          </p:grpSpPr>
          <p:cxnSp>
            <p:nvCxnSpPr>
              <p:cNvPr id="6170" name="AutoShape 33"/>
              <p:cNvCxnSpPr>
                <a:cxnSpLocks noChangeShapeType="1"/>
              </p:cNvCxnSpPr>
              <p:nvPr/>
            </p:nvCxnSpPr>
            <p:spPr bwMode="auto">
              <a:xfrm flipH="1">
                <a:off x="6745288" y="3765550"/>
                <a:ext cx="1" cy="818173"/>
              </a:xfrm>
              <a:prstGeom prst="straightConnector1">
                <a:avLst/>
              </a:prstGeom>
              <a:noFill/>
              <a:ln w="19050">
                <a:solidFill>
                  <a:schemeClr val="tx1"/>
                </a:solidFill>
                <a:round/>
                <a:headEnd/>
                <a:tailEnd type="triangle" w="lg" len="lg"/>
              </a:ln>
            </p:spPr>
          </p:cxnSp>
          <p:sp>
            <p:nvSpPr>
              <p:cNvPr id="6171" name="Rectangle 7"/>
              <p:cNvSpPr>
                <a:spLocks noChangeArrowheads="1"/>
              </p:cNvSpPr>
              <p:nvPr/>
            </p:nvSpPr>
            <p:spPr bwMode="auto">
              <a:xfrm>
                <a:off x="6553200" y="4648200"/>
                <a:ext cx="381000" cy="304800"/>
              </a:xfrm>
              <a:prstGeom prst="rect">
                <a:avLst/>
              </a:prstGeom>
              <a:solidFill>
                <a:srgbClr val="E8D1FF"/>
              </a:solidFill>
              <a:ln w="19050">
                <a:solidFill>
                  <a:schemeClr val="tx1"/>
                </a:solidFill>
                <a:miter lim="800000"/>
                <a:headEnd/>
                <a:tailEnd/>
              </a:ln>
            </p:spPr>
            <p:txBody>
              <a:bodyPr wrap="none" anchor="ctr"/>
              <a:lstStyle/>
              <a:p>
                <a:pPr algn="ctr"/>
                <a:r>
                  <a:rPr lang="en-US"/>
                  <a:t>4</a:t>
                </a:r>
              </a:p>
            </p:txBody>
          </p:sp>
        </p:grpSp>
        <p:grpSp>
          <p:nvGrpSpPr>
            <p:cNvPr id="6164" name="Group 65"/>
            <p:cNvGrpSpPr>
              <a:grpSpLocks/>
            </p:cNvGrpSpPr>
            <p:nvPr/>
          </p:nvGrpSpPr>
          <p:grpSpPr bwMode="auto">
            <a:xfrm>
              <a:off x="4459288" y="3765550"/>
              <a:ext cx="950912" cy="1187450"/>
              <a:chOff x="6745288" y="3765550"/>
              <a:chExt cx="950912" cy="1187450"/>
            </a:xfrm>
          </p:grpSpPr>
          <p:cxnSp>
            <p:nvCxnSpPr>
              <p:cNvPr id="6168" name="AutoShape 37"/>
              <p:cNvCxnSpPr>
                <a:cxnSpLocks noChangeShapeType="1"/>
              </p:cNvCxnSpPr>
              <p:nvPr/>
            </p:nvCxnSpPr>
            <p:spPr bwMode="auto">
              <a:xfrm>
                <a:off x="6745288" y="3765550"/>
                <a:ext cx="763587" cy="822325"/>
              </a:xfrm>
              <a:prstGeom prst="straightConnector1">
                <a:avLst/>
              </a:prstGeom>
              <a:noFill/>
              <a:ln w="19050">
                <a:solidFill>
                  <a:schemeClr val="tx1"/>
                </a:solidFill>
                <a:round/>
                <a:headEnd/>
                <a:tailEnd type="triangle" w="lg" len="lg"/>
              </a:ln>
            </p:spPr>
          </p:cxnSp>
          <p:sp>
            <p:nvSpPr>
              <p:cNvPr id="6169" name="Rectangle 7"/>
              <p:cNvSpPr>
                <a:spLocks noChangeArrowheads="1"/>
              </p:cNvSpPr>
              <p:nvPr/>
            </p:nvSpPr>
            <p:spPr bwMode="auto">
              <a:xfrm>
                <a:off x="7315200" y="4648200"/>
                <a:ext cx="381000" cy="304800"/>
              </a:xfrm>
              <a:prstGeom prst="rect">
                <a:avLst/>
              </a:prstGeom>
              <a:solidFill>
                <a:srgbClr val="E8D1FF"/>
              </a:solidFill>
              <a:ln w="19050">
                <a:solidFill>
                  <a:schemeClr val="tx1"/>
                </a:solidFill>
                <a:miter lim="800000"/>
                <a:headEnd/>
                <a:tailEnd/>
              </a:ln>
            </p:spPr>
            <p:txBody>
              <a:bodyPr wrap="none" anchor="ctr"/>
              <a:lstStyle/>
              <a:p>
                <a:pPr algn="ctr"/>
                <a:r>
                  <a:rPr lang="en-US"/>
                  <a:t>6</a:t>
                </a:r>
              </a:p>
            </p:txBody>
          </p:sp>
        </p:grpSp>
        <p:sp>
          <p:nvSpPr>
            <p:cNvPr id="6165" name="Oval 11"/>
            <p:cNvSpPr>
              <a:spLocks noChangeArrowheads="1"/>
            </p:cNvSpPr>
            <p:nvPr/>
          </p:nvSpPr>
          <p:spPr bwMode="auto">
            <a:xfrm>
              <a:off x="4191000" y="3276600"/>
              <a:ext cx="533400" cy="533400"/>
            </a:xfrm>
            <a:prstGeom prst="ellipse">
              <a:avLst/>
            </a:prstGeom>
            <a:solidFill>
              <a:srgbClr val="B5EDC2"/>
            </a:solidFill>
            <a:ln w="19050">
              <a:solidFill>
                <a:schemeClr val="tx1"/>
              </a:solidFill>
              <a:round/>
              <a:headEnd/>
              <a:tailEnd/>
            </a:ln>
          </p:spPr>
          <p:txBody>
            <a:bodyPr wrap="none" anchor="ctr"/>
            <a:lstStyle/>
            <a:p>
              <a:endParaRPr lang="en-US"/>
            </a:p>
          </p:txBody>
        </p:sp>
        <p:sp>
          <p:nvSpPr>
            <p:cNvPr id="6166" name="Oval 11"/>
            <p:cNvSpPr>
              <a:spLocks noChangeArrowheads="1"/>
            </p:cNvSpPr>
            <p:nvPr/>
          </p:nvSpPr>
          <p:spPr bwMode="auto">
            <a:xfrm>
              <a:off x="6477000" y="3352800"/>
              <a:ext cx="533400" cy="533400"/>
            </a:xfrm>
            <a:prstGeom prst="ellipse">
              <a:avLst/>
            </a:prstGeom>
            <a:solidFill>
              <a:srgbClr val="B5EDC2"/>
            </a:solidFill>
            <a:ln w="19050">
              <a:solidFill>
                <a:schemeClr val="tx1"/>
              </a:solidFill>
              <a:round/>
              <a:headEnd/>
              <a:tailEnd/>
            </a:ln>
          </p:spPr>
          <p:txBody>
            <a:bodyPr wrap="none" anchor="ctr"/>
            <a:lstStyle/>
            <a:p>
              <a:endParaRPr lang="en-US"/>
            </a:p>
          </p:txBody>
        </p:sp>
        <p:sp>
          <p:nvSpPr>
            <p:cNvPr id="6167" name="Oval 11"/>
            <p:cNvSpPr>
              <a:spLocks noChangeArrowheads="1"/>
            </p:cNvSpPr>
            <p:nvPr/>
          </p:nvSpPr>
          <p:spPr bwMode="auto">
            <a:xfrm>
              <a:off x="1905000" y="3352800"/>
              <a:ext cx="533400" cy="533400"/>
            </a:xfrm>
            <a:prstGeom prst="ellipse">
              <a:avLst/>
            </a:prstGeom>
            <a:solidFill>
              <a:srgbClr val="B5EDC2"/>
            </a:solidFill>
            <a:ln w="19050">
              <a:solidFill>
                <a:schemeClr val="tx1"/>
              </a:solidFill>
              <a:round/>
              <a:headEnd/>
              <a:tailEnd/>
            </a:ln>
          </p:spPr>
          <p:txBody>
            <a:bodyPr wrap="none" anchor="ctr"/>
            <a:lstStyle/>
            <a:p>
              <a:endParaRPr lang="en-US"/>
            </a:p>
          </p:txBody>
        </p:sp>
      </p:gr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496802" y="2018618"/>
            <a:ext cx="4275137" cy="2768375"/>
          </a:xfrm>
          <a:prstGeom prst="rect">
            <a:avLst/>
          </a:prstGeom>
          <a:noFill/>
          <a:extLst>
            <a:ext uri="{909E8E84-426E-40dd-AFC4-6F175D3DCCD1}">
              <a14:hiddenFill xmlns="" xmlns:a14="http://schemas.microsoft.com/office/drawing/2010/main">
                <a:solidFill>
                  <a:srgbClr val="FFFFFF"/>
                </a:solidFill>
              </a14:hiddenFill>
            </a:ext>
          </a:extLst>
        </p:spPr>
      </p:pic>
      <p:sp>
        <p:nvSpPr>
          <p:cNvPr id="8194" name="Rectangle 2"/>
          <p:cNvSpPr>
            <a:spLocks noGrp="1" noChangeArrowheads="1"/>
          </p:cNvSpPr>
          <p:nvPr>
            <p:ph type="title"/>
          </p:nvPr>
        </p:nvSpPr>
        <p:spPr/>
        <p:txBody>
          <a:bodyPr/>
          <a:lstStyle/>
          <a:p>
            <a:r>
              <a:rPr lang="en-US" smtClean="0"/>
              <a:t>Expectimax Pruning?</a:t>
            </a:r>
          </a:p>
        </p:txBody>
      </p:sp>
      <p:sp>
        <p:nvSpPr>
          <p:cNvPr id="77" name="AutoShape 4"/>
          <p:cNvSpPr>
            <a:spLocks noChangeArrowheads="1"/>
          </p:cNvSpPr>
          <p:nvPr/>
        </p:nvSpPr>
        <p:spPr bwMode="auto">
          <a:xfrm>
            <a:off x="5638800" y="1539240"/>
            <a:ext cx="869951" cy="695960"/>
          </a:xfrm>
          <a:prstGeom prst="triangle">
            <a:avLst>
              <a:gd name="adj" fmla="val 50000"/>
            </a:avLst>
          </a:prstGeom>
          <a:solidFill>
            <a:srgbClr val="99CCFF"/>
          </a:solidFill>
          <a:ln w="19050">
            <a:solidFill>
              <a:schemeClr val="tx1"/>
            </a:solidFill>
            <a:miter lim="800000"/>
            <a:headEnd/>
            <a:tailEnd/>
          </a:ln>
        </p:spPr>
        <p:txBody>
          <a:bodyPr wrap="none" anchor="ctr"/>
          <a:lstStyle/>
          <a:p>
            <a:endParaRPr lang="en-US"/>
          </a:p>
        </p:txBody>
      </p:sp>
      <p:grpSp>
        <p:nvGrpSpPr>
          <p:cNvPr id="78" name="Group 60"/>
          <p:cNvGrpSpPr>
            <a:grpSpLocks/>
          </p:cNvGrpSpPr>
          <p:nvPr/>
        </p:nvGrpSpPr>
        <p:grpSpPr bwMode="auto">
          <a:xfrm>
            <a:off x="2768600" y="3903133"/>
            <a:ext cx="508000" cy="1583267"/>
            <a:chOff x="1981200" y="3765550"/>
            <a:chExt cx="381000" cy="1187450"/>
          </a:xfrm>
        </p:grpSpPr>
        <p:cxnSp>
          <p:nvCxnSpPr>
            <p:cNvPr id="118" name="AutoShape 13"/>
            <p:cNvCxnSpPr>
              <a:cxnSpLocks noChangeShapeType="1"/>
              <a:stCxn id="110" idx="0"/>
            </p:cNvCxnSpPr>
            <p:nvPr/>
          </p:nvCxnSpPr>
          <p:spPr bwMode="auto">
            <a:xfrm>
              <a:off x="2173288" y="3765550"/>
              <a:ext cx="1588" cy="806450"/>
            </a:xfrm>
            <a:prstGeom prst="straightConnector1">
              <a:avLst/>
            </a:prstGeom>
            <a:noFill/>
            <a:ln w="19050">
              <a:solidFill>
                <a:schemeClr val="tx1"/>
              </a:solidFill>
              <a:round/>
              <a:headEnd/>
              <a:tailEnd type="triangle" w="lg" len="lg"/>
            </a:ln>
          </p:spPr>
        </p:cxnSp>
        <p:sp>
          <p:nvSpPr>
            <p:cNvPr id="119" name="Rectangle 7"/>
            <p:cNvSpPr>
              <a:spLocks noChangeArrowheads="1"/>
            </p:cNvSpPr>
            <p:nvPr/>
          </p:nvSpPr>
          <p:spPr bwMode="auto">
            <a:xfrm>
              <a:off x="1981200" y="4648200"/>
              <a:ext cx="381000" cy="304800"/>
            </a:xfrm>
            <a:prstGeom prst="rect">
              <a:avLst/>
            </a:prstGeom>
            <a:solidFill>
              <a:srgbClr val="E8D1FF"/>
            </a:solidFill>
            <a:ln w="19050">
              <a:solidFill>
                <a:schemeClr val="tx1"/>
              </a:solidFill>
              <a:miter lim="800000"/>
              <a:headEnd/>
              <a:tailEnd/>
            </a:ln>
          </p:spPr>
          <p:txBody>
            <a:bodyPr wrap="none" anchor="ctr"/>
            <a:lstStyle/>
            <a:p>
              <a:pPr algn="ctr"/>
              <a:r>
                <a:rPr lang="en-US"/>
                <a:t>12</a:t>
              </a:r>
            </a:p>
          </p:txBody>
        </p:sp>
      </p:grpSp>
      <p:grpSp>
        <p:nvGrpSpPr>
          <p:cNvPr id="79" name="Group 61"/>
          <p:cNvGrpSpPr>
            <a:grpSpLocks/>
          </p:cNvGrpSpPr>
          <p:nvPr/>
        </p:nvGrpSpPr>
        <p:grpSpPr bwMode="auto">
          <a:xfrm>
            <a:off x="3024717" y="3903133"/>
            <a:ext cx="1267883" cy="1583267"/>
            <a:chOff x="2173288" y="3765550"/>
            <a:chExt cx="950912" cy="1187450"/>
          </a:xfrm>
        </p:grpSpPr>
        <p:cxnSp>
          <p:nvCxnSpPr>
            <p:cNvPr id="116" name="AutoShape 17"/>
            <p:cNvCxnSpPr>
              <a:cxnSpLocks noChangeShapeType="1"/>
              <a:stCxn id="110" idx="0"/>
            </p:cNvCxnSpPr>
            <p:nvPr/>
          </p:nvCxnSpPr>
          <p:spPr bwMode="auto">
            <a:xfrm>
              <a:off x="2173288" y="3765550"/>
              <a:ext cx="763587" cy="822325"/>
            </a:xfrm>
            <a:prstGeom prst="straightConnector1">
              <a:avLst/>
            </a:prstGeom>
            <a:noFill/>
            <a:ln w="19050">
              <a:solidFill>
                <a:schemeClr val="tx1"/>
              </a:solidFill>
              <a:round/>
              <a:headEnd/>
              <a:tailEnd type="triangle" w="lg" len="lg"/>
            </a:ln>
          </p:spPr>
        </p:cxnSp>
        <p:sp>
          <p:nvSpPr>
            <p:cNvPr id="117" name="Rectangle 7"/>
            <p:cNvSpPr>
              <a:spLocks noChangeArrowheads="1"/>
            </p:cNvSpPr>
            <p:nvPr/>
          </p:nvSpPr>
          <p:spPr bwMode="auto">
            <a:xfrm>
              <a:off x="2743200" y="4648200"/>
              <a:ext cx="381000" cy="304800"/>
            </a:xfrm>
            <a:prstGeom prst="rect">
              <a:avLst/>
            </a:prstGeom>
            <a:solidFill>
              <a:srgbClr val="E8D1FF"/>
            </a:solidFill>
            <a:ln w="19050">
              <a:solidFill>
                <a:schemeClr val="tx1"/>
              </a:solidFill>
              <a:miter lim="800000"/>
              <a:headEnd/>
              <a:tailEnd/>
            </a:ln>
          </p:spPr>
          <p:txBody>
            <a:bodyPr wrap="none" anchor="ctr"/>
            <a:lstStyle/>
            <a:p>
              <a:pPr algn="ctr"/>
              <a:r>
                <a:rPr lang="en-US" dirty="0"/>
                <a:t>9</a:t>
              </a:r>
            </a:p>
          </p:txBody>
        </p:sp>
      </p:grpSp>
      <p:grpSp>
        <p:nvGrpSpPr>
          <p:cNvPr id="82" name="Group 51"/>
          <p:cNvGrpSpPr>
            <a:grpSpLocks/>
          </p:cNvGrpSpPr>
          <p:nvPr/>
        </p:nvGrpSpPr>
        <p:grpSpPr bwMode="auto">
          <a:xfrm>
            <a:off x="2772833" y="2235200"/>
            <a:ext cx="3300942" cy="1667933"/>
            <a:chOff x="1984375" y="2514601"/>
            <a:chExt cx="2475709" cy="1250949"/>
          </a:xfrm>
        </p:grpSpPr>
        <p:sp>
          <p:nvSpPr>
            <p:cNvPr id="110" name="AutoShape 6"/>
            <p:cNvSpPr>
              <a:spLocks noChangeArrowheads="1"/>
            </p:cNvSpPr>
            <p:nvPr/>
          </p:nvSpPr>
          <p:spPr bwMode="auto">
            <a:xfrm flipV="1">
              <a:off x="1984375" y="3460750"/>
              <a:ext cx="381000" cy="304800"/>
            </a:xfrm>
            <a:prstGeom prst="triangle">
              <a:avLst>
                <a:gd name="adj" fmla="val 50000"/>
              </a:avLst>
            </a:prstGeom>
            <a:solidFill>
              <a:srgbClr val="CCCCCC"/>
            </a:solidFill>
            <a:ln w="19050">
              <a:solidFill>
                <a:schemeClr val="tx1"/>
              </a:solidFill>
              <a:miter lim="800000"/>
              <a:headEnd/>
              <a:tailEnd/>
            </a:ln>
          </p:spPr>
          <p:txBody>
            <a:bodyPr wrap="none" anchor="ctr"/>
            <a:lstStyle/>
            <a:p>
              <a:endParaRPr lang="en-US"/>
            </a:p>
          </p:txBody>
        </p:sp>
        <p:cxnSp>
          <p:nvCxnSpPr>
            <p:cNvPr id="111" name="AutoShape 7"/>
            <p:cNvCxnSpPr>
              <a:cxnSpLocks noChangeShapeType="1"/>
              <a:stCxn id="77" idx="3"/>
              <a:endCxn id="95" idx="0"/>
            </p:cNvCxnSpPr>
            <p:nvPr/>
          </p:nvCxnSpPr>
          <p:spPr bwMode="auto">
            <a:xfrm flipH="1">
              <a:off x="2171700" y="2514601"/>
              <a:ext cx="2288384" cy="838199"/>
            </a:xfrm>
            <a:prstGeom prst="straightConnector1">
              <a:avLst/>
            </a:prstGeom>
            <a:noFill/>
            <a:ln w="19050">
              <a:solidFill>
                <a:schemeClr val="tx1"/>
              </a:solidFill>
              <a:round/>
              <a:headEnd/>
              <a:tailEnd type="triangle" w="lg" len="lg"/>
            </a:ln>
          </p:spPr>
        </p:cxnSp>
      </p:grpSp>
      <p:cxnSp>
        <p:nvCxnSpPr>
          <p:cNvPr id="83" name="AutoShape 9"/>
          <p:cNvCxnSpPr>
            <a:cxnSpLocks noChangeShapeType="1"/>
            <a:stCxn id="110" idx="0"/>
          </p:cNvCxnSpPr>
          <p:nvPr/>
        </p:nvCxnSpPr>
        <p:spPr bwMode="auto">
          <a:xfrm flipH="1">
            <a:off x="2010833" y="3903133"/>
            <a:ext cx="1013884" cy="1096433"/>
          </a:xfrm>
          <a:prstGeom prst="straightConnector1">
            <a:avLst/>
          </a:prstGeom>
          <a:noFill/>
          <a:ln w="19050">
            <a:solidFill>
              <a:schemeClr val="tx1"/>
            </a:solidFill>
            <a:round/>
            <a:headEnd/>
            <a:tailEnd type="triangle" w="lg" len="lg"/>
          </a:ln>
        </p:spPr>
      </p:cxnSp>
      <p:sp>
        <p:nvSpPr>
          <p:cNvPr id="84" name="Rectangle 7"/>
          <p:cNvSpPr>
            <a:spLocks noChangeArrowheads="1"/>
          </p:cNvSpPr>
          <p:nvPr/>
        </p:nvSpPr>
        <p:spPr bwMode="auto">
          <a:xfrm>
            <a:off x="1752600" y="5080000"/>
            <a:ext cx="508000" cy="406400"/>
          </a:xfrm>
          <a:prstGeom prst="rect">
            <a:avLst/>
          </a:prstGeom>
          <a:solidFill>
            <a:srgbClr val="E8D1FF"/>
          </a:solidFill>
          <a:ln w="19050">
            <a:solidFill>
              <a:schemeClr val="tx1"/>
            </a:solidFill>
            <a:miter lim="800000"/>
            <a:headEnd/>
            <a:tailEnd/>
          </a:ln>
        </p:spPr>
        <p:txBody>
          <a:bodyPr wrap="none" anchor="ctr"/>
          <a:lstStyle/>
          <a:p>
            <a:pPr algn="ctr"/>
            <a:r>
              <a:rPr lang="en-US" dirty="0"/>
              <a:t>3</a:t>
            </a:r>
          </a:p>
        </p:txBody>
      </p:sp>
      <p:cxnSp>
        <p:nvCxnSpPr>
          <p:cNvPr id="85" name="AutoShape 21"/>
          <p:cNvCxnSpPr>
            <a:cxnSpLocks noChangeShapeType="1"/>
          </p:cNvCxnSpPr>
          <p:nvPr/>
        </p:nvCxnSpPr>
        <p:spPr bwMode="auto">
          <a:xfrm rot="5400000">
            <a:off x="5866342" y="2437341"/>
            <a:ext cx="406400" cy="2116"/>
          </a:xfrm>
          <a:prstGeom prst="straightConnector1">
            <a:avLst/>
          </a:prstGeom>
          <a:noFill/>
          <a:ln w="19050">
            <a:solidFill>
              <a:schemeClr val="tx1"/>
            </a:solidFill>
            <a:round/>
            <a:headEnd/>
            <a:tailEnd/>
          </a:ln>
        </p:spPr>
      </p:cxnSp>
      <p:cxnSp>
        <p:nvCxnSpPr>
          <p:cNvPr id="86" name="AutoShape 21"/>
          <p:cNvCxnSpPr>
            <a:cxnSpLocks noChangeShapeType="1"/>
          </p:cNvCxnSpPr>
          <p:nvPr/>
        </p:nvCxnSpPr>
        <p:spPr bwMode="auto">
          <a:xfrm rot="5400000">
            <a:off x="2820459" y="4101041"/>
            <a:ext cx="406400" cy="2117"/>
          </a:xfrm>
          <a:prstGeom prst="straightConnector1">
            <a:avLst/>
          </a:prstGeom>
          <a:noFill/>
          <a:ln w="19050">
            <a:solidFill>
              <a:schemeClr val="tx1"/>
            </a:solidFill>
            <a:round/>
            <a:headEnd/>
            <a:tailEnd/>
          </a:ln>
        </p:spPr>
      </p:cxnSp>
      <p:grpSp>
        <p:nvGrpSpPr>
          <p:cNvPr id="87" name="Group 59"/>
          <p:cNvGrpSpPr>
            <a:grpSpLocks/>
          </p:cNvGrpSpPr>
          <p:nvPr/>
        </p:nvGrpSpPr>
        <p:grpSpPr bwMode="auto">
          <a:xfrm>
            <a:off x="5820833" y="2235200"/>
            <a:ext cx="508000" cy="1646767"/>
            <a:chOff x="4270375" y="2514601"/>
            <a:chExt cx="381000" cy="1235074"/>
          </a:xfrm>
        </p:grpSpPr>
        <p:sp>
          <p:nvSpPr>
            <p:cNvPr id="108" name="AutoShape 20"/>
            <p:cNvSpPr>
              <a:spLocks noChangeArrowheads="1"/>
            </p:cNvSpPr>
            <p:nvPr/>
          </p:nvSpPr>
          <p:spPr bwMode="auto">
            <a:xfrm flipV="1">
              <a:off x="4270375" y="3444875"/>
              <a:ext cx="381000" cy="304800"/>
            </a:xfrm>
            <a:prstGeom prst="triangle">
              <a:avLst>
                <a:gd name="adj" fmla="val 50000"/>
              </a:avLst>
            </a:prstGeom>
            <a:solidFill>
              <a:srgbClr val="CCCCCC"/>
            </a:solidFill>
            <a:ln w="19050">
              <a:solidFill>
                <a:schemeClr val="tx1"/>
              </a:solidFill>
              <a:miter lim="800000"/>
              <a:headEnd/>
              <a:tailEnd/>
            </a:ln>
          </p:spPr>
          <p:txBody>
            <a:bodyPr wrap="none" anchor="ctr"/>
            <a:lstStyle/>
            <a:p>
              <a:endParaRPr lang="en-US"/>
            </a:p>
          </p:txBody>
        </p:sp>
        <p:cxnSp>
          <p:nvCxnSpPr>
            <p:cNvPr id="109" name="AutoShape 21"/>
            <p:cNvCxnSpPr>
              <a:cxnSpLocks noChangeShapeType="1"/>
              <a:stCxn id="77" idx="3"/>
              <a:endCxn id="93" idx="0"/>
            </p:cNvCxnSpPr>
            <p:nvPr/>
          </p:nvCxnSpPr>
          <p:spPr bwMode="auto">
            <a:xfrm flipH="1">
              <a:off x="4457700" y="2514601"/>
              <a:ext cx="2382" cy="761999"/>
            </a:xfrm>
            <a:prstGeom prst="straightConnector1">
              <a:avLst/>
            </a:prstGeom>
            <a:noFill/>
            <a:ln w="19050">
              <a:solidFill>
                <a:schemeClr val="tx1"/>
              </a:solidFill>
              <a:round/>
              <a:headEnd/>
              <a:tailEnd type="triangle" w="lg" len="lg"/>
            </a:ln>
          </p:spPr>
        </p:cxnSp>
      </p:grpSp>
      <p:grpSp>
        <p:nvGrpSpPr>
          <p:cNvPr id="88" name="Group 58"/>
          <p:cNvGrpSpPr>
            <a:grpSpLocks/>
          </p:cNvGrpSpPr>
          <p:nvPr/>
        </p:nvGrpSpPr>
        <p:grpSpPr bwMode="auto">
          <a:xfrm>
            <a:off x="4800600" y="3898900"/>
            <a:ext cx="1272117" cy="1587500"/>
            <a:chOff x="3505200" y="3762375"/>
            <a:chExt cx="954088" cy="1190625"/>
          </a:xfrm>
        </p:grpSpPr>
        <p:cxnSp>
          <p:nvCxnSpPr>
            <p:cNvPr id="105" name="AutoShape 23"/>
            <p:cNvCxnSpPr>
              <a:cxnSpLocks noChangeShapeType="1"/>
            </p:cNvCxnSpPr>
            <p:nvPr/>
          </p:nvCxnSpPr>
          <p:spPr bwMode="auto">
            <a:xfrm flipH="1">
              <a:off x="3698875" y="3765550"/>
              <a:ext cx="760413" cy="822325"/>
            </a:xfrm>
            <a:prstGeom prst="straightConnector1">
              <a:avLst/>
            </a:prstGeom>
            <a:noFill/>
            <a:ln w="19050">
              <a:solidFill>
                <a:schemeClr val="tx1"/>
              </a:solidFill>
              <a:round/>
              <a:headEnd/>
              <a:tailEnd type="triangle" w="lg" len="lg"/>
            </a:ln>
          </p:spPr>
        </p:cxnSp>
        <p:sp>
          <p:nvSpPr>
            <p:cNvPr id="106" name="Rectangle 7"/>
            <p:cNvSpPr>
              <a:spLocks noChangeArrowheads="1"/>
            </p:cNvSpPr>
            <p:nvPr/>
          </p:nvSpPr>
          <p:spPr bwMode="auto">
            <a:xfrm>
              <a:off x="3505200" y="4648200"/>
              <a:ext cx="381000" cy="304800"/>
            </a:xfrm>
            <a:prstGeom prst="rect">
              <a:avLst/>
            </a:prstGeom>
            <a:solidFill>
              <a:srgbClr val="E8D1FF"/>
            </a:solidFill>
            <a:ln w="19050">
              <a:solidFill>
                <a:schemeClr val="tx1"/>
              </a:solidFill>
              <a:miter lim="800000"/>
              <a:headEnd/>
              <a:tailEnd/>
            </a:ln>
          </p:spPr>
          <p:txBody>
            <a:bodyPr wrap="none" anchor="ctr"/>
            <a:lstStyle/>
            <a:p>
              <a:pPr algn="ctr"/>
              <a:r>
                <a:rPr lang="en-US"/>
                <a:t>2</a:t>
              </a:r>
            </a:p>
          </p:txBody>
        </p:sp>
        <p:cxnSp>
          <p:nvCxnSpPr>
            <p:cNvPr id="107" name="AutoShape 21"/>
            <p:cNvCxnSpPr>
              <a:cxnSpLocks noChangeShapeType="1"/>
            </p:cNvCxnSpPr>
            <p:nvPr/>
          </p:nvCxnSpPr>
          <p:spPr bwMode="auto">
            <a:xfrm rot="5400000">
              <a:off x="4306094" y="3913981"/>
              <a:ext cx="304800" cy="1588"/>
            </a:xfrm>
            <a:prstGeom prst="straightConnector1">
              <a:avLst/>
            </a:prstGeom>
            <a:noFill/>
            <a:ln w="19050">
              <a:solidFill>
                <a:schemeClr val="tx1"/>
              </a:solidFill>
              <a:round/>
              <a:headEnd/>
              <a:tailEnd/>
            </a:ln>
          </p:spPr>
        </p:cxnSp>
      </p:grpSp>
      <p:sp>
        <p:nvSpPr>
          <p:cNvPr id="123" name="Rectangle 122"/>
          <p:cNvSpPr/>
          <p:nvPr/>
        </p:nvSpPr>
        <p:spPr>
          <a:xfrm>
            <a:off x="6019800" y="4038600"/>
            <a:ext cx="2057400" cy="1143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8" name="AutoShape 33"/>
          <p:cNvCxnSpPr>
            <a:cxnSpLocks noChangeShapeType="1"/>
          </p:cNvCxnSpPr>
          <p:nvPr/>
        </p:nvCxnSpPr>
        <p:spPr bwMode="auto">
          <a:xfrm flipH="1">
            <a:off x="6057298" y="3903133"/>
            <a:ext cx="15423" cy="1126067"/>
          </a:xfrm>
          <a:prstGeom prst="straightConnector1">
            <a:avLst/>
          </a:prstGeom>
          <a:noFill/>
          <a:ln w="19050">
            <a:solidFill>
              <a:schemeClr val="tx1"/>
            </a:solidFill>
            <a:prstDash val="dash"/>
            <a:round/>
            <a:headEnd/>
            <a:tailEnd type="triangle" w="lg" len="lg"/>
          </a:ln>
        </p:spPr>
      </p:cxnSp>
      <p:sp>
        <p:nvSpPr>
          <p:cNvPr id="95" name="Oval 11"/>
          <p:cNvSpPr>
            <a:spLocks noChangeArrowheads="1"/>
          </p:cNvSpPr>
          <p:nvPr/>
        </p:nvSpPr>
        <p:spPr bwMode="auto">
          <a:xfrm>
            <a:off x="2667000" y="3352800"/>
            <a:ext cx="711200" cy="711200"/>
          </a:xfrm>
          <a:prstGeom prst="ellipse">
            <a:avLst/>
          </a:prstGeom>
          <a:solidFill>
            <a:srgbClr val="B5EDC2"/>
          </a:solidFill>
          <a:ln w="19050">
            <a:solidFill>
              <a:schemeClr val="tx1"/>
            </a:solidFill>
            <a:round/>
            <a:headEnd/>
            <a:tailEnd/>
          </a:ln>
        </p:spPr>
        <p:txBody>
          <a:bodyPr wrap="none" anchor="ctr"/>
          <a:lstStyle/>
          <a:p>
            <a:endParaRPr lang="en-US"/>
          </a:p>
        </p:txBody>
      </p:sp>
      <p:cxnSp>
        <p:nvCxnSpPr>
          <p:cNvPr id="96" name="AutoShape 37"/>
          <p:cNvCxnSpPr>
            <a:cxnSpLocks noChangeShapeType="1"/>
          </p:cNvCxnSpPr>
          <p:nvPr/>
        </p:nvCxnSpPr>
        <p:spPr bwMode="auto">
          <a:xfrm>
            <a:off x="6072717" y="3903133"/>
            <a:ext cx="1018116" cy="1096435"/>
          </a:xfrm>
          <a:prstGeom prst="straightConnector1">
            <a:avLst/>
          </a:prstGeom>
          <a:noFill/>
          <a:ln w="19050">
            <a:solidFill>
              <a:schemeClr val="tx1"/>
            </a:solidFill>
            <a:prstDash val="dash"/>
            <a:round/>
            <a:headEnd/>
            <a:tailEnd type="triangle" w="lg" len="lg"/>
          </a:ln>
        </p:spPr>
      </p:cxnSp>
      <p:sp>
        <p:nvSpPr>
          <p:cNvPr id="93" name="Oval 11"/>
          <p:cNvSpPr>
            <a:spLocks noChangeArrowheads="1"/>
          </p:cNvSpPr>
          <p:nvPr/>
        </p:nvSpPr>
        <p:spPr bwMode="auto">
          <a:xfrm>
            <a:off x="5715000" y="3251200"/>
            <a:ext cx="711200" cy="711200"/>
          </a:xfrm>
          <a:prstGeom prst="ellipse">
            <a:avLst/>
          </a:prstGeom>
          <a:solidFill>
            <a:srgbClr val="B5EDC2"/>
          </a:solidFill>
          <a:ln w="19050">
            <a:solidFill>
              <a:schemeClr val="tx1"/>
            </a:solidFill>
            <a:round/>
            <a:headEnd/>
            <a:tailEnd/>
          </a:ln>
        </p:spPr>
        <p:txBody>
          <a:bodyPr wrap="none" anchor="ct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r>
              <a:rPr lang="en-US" smtClean="0"/>
              <a:t>Depth-Limited Expectimax</a:t>
            </a:r>
          </a:p>
        </p:txBody>
      </p:sp>
      <p:sp>
        <p:nvSpPr>
          <p:cNvPr id="9219" name="AutoShape 27"/>
          <p:cNvSpPr>
            <a:spLocks noChangeArrowheads="1"/>
          </p:cNvSpPr>
          <p:nvPr/>
        </p:nvSpPr>
        <p:spPr bwMode="auto">
          <a:xfrm>
            <a:off x="5507038" y="1600200"/>
            <a:ext cx="285750" cy="228600"/>
          </a:xfrm>
          <a:prstGeom prst="triangle">
            <a:avLst>
              <a:gd name="adj" fmla="val 50000"/>
            </a:avLst>
          </a:prstGeom>
          <a:solidFill>
            <a:srgbClr val="99CCFF"/>
          </a:solidFill>
          <a:ln w="9525">
            <a:solidFill>
              <a:schemeClr val="tx1"/>
            </a:solidFill>
            <a:miter lim="800000"/>
            <a:headEnd/>
            <a:tailEnd/>
          </a:ln>
        </p:spPr>
        <p:txBody>
          <a:bodyPr wrap="none" anchor="ctr"/>
          <a:lstStyle/>
          <a:p>
            <a:endParaRPr lang="en-US">
              <a:latin typeface="Calibri"/>
              <a:cs typeface="Calibri"/>
            </a:endParaRPr>
          </a:p>
        </p:txBody>
      </p:sp>
      <p:cxnSp>
        <p:nvCxnSpPr>
          <p:cNvPr id="9220" name="AutoShape 28"/>
          <p:cNvCxnSpPr>
            <a:cxnSpLocks noChangeShapeType="1"/>
            <a:stCxn id="9219" idx="3"/>
            <a:endCxn id="9226" idx="0"/>
          </p:cNvCxnSpPr>
          <p:nvPr/>
        </p:nvCxnSpPr>
        <p:spPr bwMode="auto">
          <a:xfrm flipH="1">
            <a:off x="5078413" y="1828800"/>
            <a:ext cx="571500" cy="458788"/>
          </a:xfrm>
          <a:prstGeom prst="straightConnector1">
            <a:avLst/>
          </a:prstGeom>
          <a:noFill/>
          <a:ln w="9525">
            <a:solidFill>
              <a:schemeClr val="tx1"/>
            </a:solidFill>
            <a:round/>
            <a:headEnd/>
            <a:tailEnd type="triangle" w="med" len="med"/>
          </a:ln>
        </p:spPr>
      </p:cxnSp>
      <p:cxnSp>
        <p:nvCxnSpPr>
          <p:cNvPr id="9221" name="AutoShape 29"/>
          <p:cNvCxnSpPr>
            <a:cxnSpLocks noChangeShapeType="1"/>
            <a:stCxn id="9219" idx="3"/>
            <a:endCxn id="9227" idx="0"/>
          </p:cNvCxnSpPr>
          <p:nvPr/>
        </p:nvCxnSpPr>
        <p:spPr bwMode="auto">
          <a:xfrm>
            <a:off x="5649913" y="1828800"/>
            <a:ext cx="573087" cy="458788"/>
          </a:xfrm>
          <a:prstGeom prst="straightConnector1">
            <a:avLst/>
          </a:prstGeom>
          <a:noFill/>
          <a:ln w="9525">
            <a:solidFill>
              <a:schemeClr val="tx1"/>
            </a:solidFill>
            <a:round/>
            <a:headEnd/>
            <a:tailEnd type="triangle" w="med" len="med"/>
          </a:ln>
        </p:spPr>
      </p:cxnSp>
      <p:cxnSp>
        <p:nvCxnSpPr>
          <p:cNvPr id="9222" name="AutoShape 30"/>
          <p:cNvCxnSpPr>
            <a:cxnSpLocks noChangeShapeType="1"/>
          </p:cNvCxnSpPr>
          <p:nvPr/>
        </p:nvCxnSpPr>
        <p:spPr bwMode="auto">
          <a:xfrm flipH="1">
            <a:off x="4791075" y="2573338"/>
            <a:ext cx="287338" cy="746125"/>
          </a:xfrm>
          <a:prstGeom prst="straightConnector1">
            <a:avLst/>
          </a:prstGeom>
          <a:noFill/>
          <a:ln w="9525">
            <a:solidFill>
              <a:schemeClr val="tx1"/>
            </a:solidFill>
            <a:round/>
            <a:headEnd/>
            <a:tailEnd type="triangle" w="med" len="med"/>
          </a:ln>
        </p:spPr>
      </p:cxnSp>
      <p:cxnSp>
        <p:nvCxnSpPr>
          <p:cNvPr id="9223" name="AutoShape 31"/>
          <p:cNvCxnSpPr>
            <a:cxnSpLocks noChangeShapeType="1"/>
          </p:cNvCxnSpPr>
          <p:nvPr/>
        </p:nvCxnSpPr>
        <p:spPr bwMode="auto">
          <a:xfrm>
            <a:off x="5078413" y="2573338"/>
            <a:ext cx="228600" cy="746125"/>
          </a:xfrm>
          <a:prstGeom prst="straightConnector1">
            <a:avLst/>
          </a:prstGeom>
          <a:noFill/>
          <a:ln w="9525">
            <a:solidFill>
              <a:schemeClr val="tx1"/>
            </a:solidFill>
            <a:round/>
            <a:headEnd/>
            <a:tailEnd type="triangle" w="med" len="med"/>
          </a:ln>
        </p:spPr>
      </p:cxnSp>
      <p:cxnSp>
        <p:nvCxnSpPr>
          <p:cNvPr id="9224" name="AutoShape 32"/>
          <p:cNvCxnSpPr>
            <a:cxnSpLocks noChangeShapeType="1"/>
          </p:cNvCxnSpPr>
          <p:nvPr/>
        </p:nvCxnSpPr>
        <p:spPr bwMode="auto">
          <a:xfrm flipH="1">
            <a:off x="5937250" y="2573338"/>
            <a:ext cx="285750" cy="746125"/>
          </a:xfrm>
          <a:prstGeom prst="straightConnector1">
            <a:avLst/>
          </a:prstGeom>
          <a:noFill/>
          <a:ln w="9525">
            <a:solidFill>
              <a:schemeClr val="tx1"/>
            </a:solidFill>
            <a:round/>
            <a:headEnd/>
            <a:tailEnd type="triangle" w="med" len="med"/>
          </a:ln>
        </p:spPr>
      </p:cxnSp>
      <p:cxnSp>
        <p:nvCxnSpPr>
          <p:cNvPr id="9225" name="AutoShape 33"/>
          <p:cNvCxnSpPr>
            <a:cxnSpLocks noChangeShapeType="1"/>
          </p:cNvCxnSpPr>
          <p:nvPr/>
        </p:nvCxnSpPr>
        <p:spPr bwMode="auto">
          <a:xfrm>
            <a:off x="6223000" y="2573338"/>
            <a:ext cx="285750" cy="746125"/>
          </a:xfrm>
          <a:prstGeom prst="straightConnector1">
            <a:avLst/>
          </a:prstGeom>
          <a:noFill/>
          <a:ln w="9525">
            <a:solidFill>
              <a:schemeClr val="tx1"/>
            </a:solidFill>
            <a:round/>
            <a:headEnd/>
            <a:tailEnd type="triangle" w="med" len="med"/>
          </a:ln>
        </p:spPr>
      </p:cxnSp>
      <p:sp>
        <p:nvSpPr>
          <p:cNvPr id="9226" name="Oval 34"/>
          <p:cNvSpPr>
            <a:spLocks noChangeArrowheads="1"/>
          </p:cNvSpPr>
          <p:nvPr/>
        </p:nvSpPr>
        <p:spPr bwMode="auto">
          <a:xfrm>
            <a:off x="4933950" y="2287588"/>
            <a:ext cx="287338" cy="285750"/>
          </a:xfrm>
          <a:prstGeom prst="ellipse">
            <a:avLst/>
          </a:prstGeom>
          <a:solidFill>
            <a:srgbClr val="B5EDC2"/>
          </a:solidFill>
          <a:ln w="9525">
            <a:solidFill>
              <a:schemeClr val="tx1"/>
            </a:solidFill>
            <a:round/>
            <a:headEnd/>
            <a:tailEnd/>
          </a:ln>
        </p:spPr>
        <p:txBody>
          <a:bodyPr wrap="none" anchor="ctr"/>
          <a:lstStyle/>
          <a:p>
            <a:endParaRPr lang="en-US">
              <a:latin typeface="Calibri"/>
              <a:cs typeface="Calibri"/>
            </a:endParaRPr>
          </a:p>
        </p:txBody>
      </p:sp>
      <p:sp>
        <p:nvSpPr>
          <p:cNvPr id="9227" name="Oval 35"/>
          <p:cNvSpPr>
            <a:spLocks noChangeArrowheads="1"/>
          </p:cNvSpPr>
          <p:nvPr/>
        </p:nvSpPr>
        <p:spPr bwMode="auto">
          <a:xfrm>
            <a:off x="6080125" y="2287588"/>
            <a:ext cx="285750" cy="285750"/>
          </a:xfrm>
          <a:prstGeom prst="ellipse">
            <a:avLst/>
          </a:prstGeom>
          <a:solidFill>
            <a:srgbClr val="B5EDC2"/>
          </a:solidFill>
          <a:ln w="9525">
            <a:solidFill>
              <a:schemeClr val="tx1"/>
            </a:solidFill>
            <a:round/>
            <a:headEnd/>
            <a:tailEnd/>
          </a:ln>
        </p:spPr>
        <p:txBody>
          <a:bodyPr wrap="none" anchor="ctr"/>
          <a:lstStyle/>
          <a:p>
            <a:endParaRPr lang="en-US">
              <a:latin typeface="Calibri"/>
              <a:cs typeface="Calibri"/>
            </a:endParaRPr>
          </a:p>
        </p:txBody>
      </p:sp>
      <p:pic>
        <p:nvPicPr>
          <p:cNvPr id="9228" name="Picture 36"/>
          <p:cNvPicPr>
            <a:picLocks noChangeAspect="1" noChangeArrowheads="1"/>
          </p:cNvPicPr>
          <p:nvPr/>
        </p:nvPicPr>
        <p:blipFill>
          <a:blip r:embed="rId3" cstate="print"/>
          <a:srcRect/>
          <a:stretch>
            <a:fillRect/>
          </a:stretch>
        </p:blipFill>
        <p:spPr bwMode="auto">
          <a:xfrm>
            <a:off x="6905625" y="2287588"/>
            <a:ext cx="257175" cy="200025"/>
          </a:xfrm>
          <a:prstGeom prst="rect">
            <a:avLst/>
          </a:prstGeom>
          <a:noFill/>
          <a:ln w="9525">
            <a:noFill/>
            <a:miter lim="800000"/>
            <a:headEnd/>
            <a:tailEnd/>
          </a:ln>
        </p:spPr>
      </p:pic>
      <p:pic>
        <p:nvPicPr>
          <p:cNvPr id="9229" name="Picture 37"/>
          <p:cNvPicPr>
            <a:picLocks noChangeAspect="1" noChangeArrowheads="1"/>
          </p:cNvPicPr>
          <p:nvPr/>
        </p:nvPicPr>
        <p:blipFill>
          <a:blip r:embed="rId4" cstate="print"/>
          <a:srcRect/>
          <a:stretch>
            <a:fillRect/>
          </a:stretch>
        </p:blipFill>
        <p:spPr bwMode="auto">
          <a:xfrm>
            <a:off x="6915150" y="3376613"/>
            <a:ext cx="234950" cy="211137"/>
          </a:xfrm>
          <a:prstGeom prst="rect">
            <a:avLst/>
          </a:prstGeom>
          <a:noFill/>
          <a:ln w="9525">
            <a:noFill/>
            <a:miter lim="800000"/>
            <a:headEnd/>
            <a:tailEnd/>
          </a:ln>
        </p:spPr>
      </p:pic>
      <p:pic>
        <p:nvPicPr>
          <p:cNvPr id="9230" name="Picture 38"/>
          <p:cNvPicPr>
            <a:picLocks noChangeAspect="1" noChangeArrowheads="1"/>
          </p:cNvPicPr>
          <p:nvPr/>
        </p:nvPicPr>
        <p:blipFill>
          <a:blip r:embed="rId5" cstate="print"/>
          <a:srcRect/>
          <a:stretch>
            <a:fillRect/>
          </a:stretch>
        </p:blipFill>
        <p:spPr bwMode="auto">
          <a:xfrm>
            <a:off x="6891338" y="1600200"/>
            <a:ext cx="257175" cy="223838"/>
          </a:xfrm>
          <a:prstGeom prst="rect">
            <a:avLst/>
          </a:prstGeom>
          <a:noFill/>
          <a:ln w="9525">
            <a:noFill/>
            <a:miter lim="800000"/>
            <a:headEnd/>
            <a:tailEnd/>
          </a:ln>
        </p:spPr>
      </p:pic>
      <p:sp>
        <p:nvSpPr>
          <p:cNvPr id="9231" name="Oval 40"/>
          <p:cNvSpPr>
            <a:spLocks noChangeArrowheads="1"/>
          </p:cNvSpPr>
          <p:nvPr/>
        </p:nvSpPr>
        <p:spPr bwMode="auto">
          <a:xfrm>
            <a:off x="5221288" y="3319463"/>
            <a:ext cx="285750" cy="285750"/>
          </a:xfrm>
          <a:prstGeom prst="ellipse">
            <a:avLst/>
          </a:prstGeom>
          <a:solidFill>
            <a:srgbClr val="B5EDC2"/>
          </a:solidFill>
          <a:ln w="9525">
            <a:solidFill>
              <a:schemeClr val="tx1"/>
            </a:solidFill>
            <a:round/>
            <a:headEnd/>
            <a:tailEnd/>
          </a:ln>
        </p:spPr>
        <p:txBody>
          <a:bodyPr wrap="none" anchor="ctr"/>
          <a:lstStyle/>
          <a:p>
            <a:endParaRPr lang="en-US">
              <a:latin typeface="Calibri"/>
              <a:cs typeface="Calibri"/>
            </a:endParaRPr>
          </a:p>
        </p:txBody>
      </p:sp>
      <p:sp>
        <p:nvSpPr>
          <p:cNvPr id="9232" name="Oval 41"/>
          <p:cNvSpPr>
            <a:spLocks noChangeArrowheads="1"/>
          </p:cNvSpPr>
          <p:nvPr/>
        </p:nvSpPr>
        <p:spPr bwMode="auto">
          <a:xfrm>
            <a:off x="5792788" y="3319463"/>
            <a:ext cx="287337" cy="285750"/>
          </a:xfrm>
          <a:prstGeom prst="ellipse">
            <a:avLst/>
          </a:prstGeom>
          <a:solidFill>
            <a:srgbClr val="B5EDC2"/>
          </a:solidFill>
          <a:ln w="9525">
            <a:solidFill>
              <a:schemeClr val="tx1"/>
            </a:solidFill>
            <a:round/>
            <a:headEnd/>
            <a:tailEnd/>
          </a:ln>
        </p:spPr>
        <p:txBody>
          <a:bodyPr wrap="none" anchor="ctr"/>
          <a:lstStyle/>
          <a:p>
            <a:endParaRPr lang="en-US">
              <a:latin typeface="Calibri"/>
              <a:cs typeface="Calibri"/>
            </a:endParaRPr>
          </a:p>
        </p:txBody>
      </p:sp>
      <p:sp>
        <p:nvSpPr>
          <p:cNvPr id="9233" name="Oval 42"/>
          <p:cNvSpPr>
            <a:spLocks noChangeArrowheads="1"/>
          </p:cNvSpPr>
          <p:nvPr/>
        </p:nvSpPr>
        <p:spPr bwMode="auto">
          <a:xfrm>
            <a:off x="6365875" y="3319463"/>
            <a:ext cx="287338" cy="285750"/>
          </a:xfrm>
          <a:prstGeom prst="ellipse">
            <a:avLst/>
          </a:prstGeom>
          <a:solidFill>
            <a:srgbClr val="B5EDC2"/>
          </a:solidFill>
          <a:ln w="9525">
            <a:solidFill>
              <a:schemeClr val="tx1"/>
            </a:solidFill>
            <a:round/>
            <a:headEnd/>
            <a:tailEnd/>
          </a:ln>
        </p:spPr>
        <p:txBody>
          <a:bodyPr wrap="none" anchor="ctr"/>
          <a:lstStyle/>
          <a:p>
            <a:endParaRPr lang="en-US">
              <a:latin typeface="Calibri"/>
              <a:cs typeface="Calibri"/>
            </a:endParaRPr>
          </a:p>
        </p:txBody>
      </p:sp>
      <p:cxnSp>
        <p:nvCxnSpPr>
          <p:cNvPr id="9234" name="AutoShape 43"/>
          <p:cNvCxnSpPr>
            <a:cxnSpLocks noChangeShapeType="1"/>
          </p:cNvCxnSpPr>
          <p:nvPr/>
        </p:nvCxnSpPr>
        <p:spPr bwMode="auto">
          <a:xfrm>
            <a:off x="4800600" y="3581400"/>
            <a:ext cx="285750" cy="746125"/>
          </a:xfrm>
          <a:prstGeom prst="straightConnector1">
            <a:avLst/>
          </a:prstGeom>
          <a:noFill/>
          <a:ln w="9525">
            <a:solidFill>
              <a:schemeClr val="tx1"/>
            </a:solidFill>
            <a:round/>
            <a:headEnd/>
            <a:tailEnd type="triangle" w="med" len="med"/>
          </a:ln>
        </p:spPr>
      </p:cxnSp>
      <p:sp>
        <p:nvSpPr>
          <p:cNvPr id="9235" name="Line 44"/>
          <p:cNvSpPr>
            <a:spLocks noChangeShapeType="1"/>
          </p:cNvSpPr>
          <p:nvPr/>
        </p:nvSpPr>
        <p:spPr bwMode="auto">
          <a:xfrm flipH="1">
            <a:off x="4572000" y="3581400"/>
            <a:ext cx="228600" cy="762000"/>
          </a:xfrm>
          <a:prstGeom prst="line">
            <a:avLst/>
          </a:prstGeom>
          <a:noFill/>
          <a:ln w="9525">
            <a:solidFill>
              <a:schemeClr val="tx1"/>
            </a:solidFill>
            <a:round/>
            <a:headEnd/>
            <a:tailEnd type="triangle" w="med" len="med"/>
          </a:ln>
        </p:spPr>
        <p:txBody>
          <a:bodyPr/>
          <a:lstStyle/>
          <a:p>
            <a:endParaRPr lang="en-US">
              <a:latin typeface="Calibri"/>
              <a:cs typeface="Calibri"/>
            </a:endParaRPr>
          </a:p>
        </p:txBody>
      </p:sp>
      <p:sp>
        <p:nvSpPr>
          <p:cNvPr id="9236" name="AutoShape 45"/>
          <p:cNvSpPr>
            <a:spLocks noChangeArrowheads="1"/>
          </p:cNvSpPr>
          <p:nvPr/>
        </p:nvSpPr>
        <p:spPr bwMode="auto">
          <a:xfrm>
            <a:off x="4419600" y="4343400"/>
            <a:ext cx="285750" cy="228600"/>
          </a:xfrm>
          <a:prstGeom prst="triangle">
            <a:avLst>
              <a:gd name="adj" fmla="val 50000"/>
            </a:avLst>
          </a:prstGeom>
          <a:solidFill>
            <a:srgbClr val="99CCFF"/>
          </a:solidFill>
          <a:ln w="9525">
            <a:solidFill>
              <a:schemeClr val="tx1"/>
            </a:solidFill>
            <a:miter lim="800000"/>
            <a:headEnd/>
            <a:tailEnd/>
          </a:ln>
        </p:spPr>
        <p:txBody>
          <a:bodyPr wrap="none" anchor="ctr"/>
          <a:lstStyle/>
          <a:p>
            <a:endParaRPr lang="en-US">
              <a:latin typeface="Calibri"/>
              <a:cs typeface="Calibri"/>
            </a:endParaRPr>
          </a:p>
        </p:txBody>
      </p:sp>
      <p:pic>
        <p:nvPicPr>
          <p:cNvPr id="9237" name="Picture 46"/>
          <p:cNvPicPr>
            <a:picLocks noChangeAspect="1" noChangeArrowheads="1"/>
          </p:cNvPicPr>
          <p:nvPr/>
        </p:nvPicPr>
        <p:blipFill>
          <a:blip r:embed="rId5" cstate="print"/>
          <a:srcRect/>
          <a:stretch>
            <a:fillRect/>
          </a:stretch>
        </p:blipFill>
        <p:spPr bwMode="auto">
          <a:xfrm>
            <a:off x="6905625" y="4343400"/>
            <a:ext cx="257175" cy="223838"/>
          </a:xfrm>
          <a:prstGeom prst="rect">
            <a:avLst/>
          </a:prstGeom>
          <a:noFill/>
          <a:ln w="9525">
            <a:noFill/>
            <a:miter lim="800000"/>
            <a:headEnd/>
            <a:tailEnd/>
          </a:ln>
        </p:spPr>
      </p:pic>
      <p:cxnSp>
        <p:nvCxnSpPr>
          <p:cNvPr id="9238" name="AutoShape 47"/>
          <p:cNvCxnSpPr>
            <a:cxnSpLocks noChangeShapeType="1"/>
          </p:cNvCxnSpPr>
          <p:nvPr/>
        </p:nvCxnSpPr>
        <p:spPr bwMode="auto">
          <a:xfrm rot="16200000" flipH="1">
            <a:off x="4478338" y="4665662"/>
            <a:ext cx="304800" cy="117475"/>
          </a:xfrm>
          <a:prstGeom prst="straightConnector1">
            <a:avLst/>
          </a:prstGeom>
          <a:noFill/>
          <a:ln w="9525">
            <a:solidFill>
              <a:schemeClr val="tx1"/>
            </a:solidFill>
            <a:round/>
            <a:headEnd/>
            <a:tailEnd type="triangle" w="med" len="med"/>
          </a:ln>
        </p:spPr>
      </p:cxnSp>
      <p:sp>
        <p:nvSpPr>
          <p:cNvPr id="9239" name="Oval 39"/>
          <p:cNvSpPr>
            <a:spLocks noChangeArrowheads="1"/>
          </p:cNvSpPr>
          <p:nvPr/>
        </p:nvSpPr>
        <p:spPr bwMode="auto">
          <a:xfrm>
            <a:off x="4648200" y="3319463"/>
            <a:ext cx="285750" cy="285750"/>
          </a:xfrm>
          <a:prstGeom prst="ellipse">
            <a:avLst/>
          </a:prstGeom>
          <a:solidFill>
            <a:srgbClr val="B5EDC2"/>
          </a:solidFill>
          <a:ln w="9525">
            <a:solidFill>
              <a:schemeClr val="tx1"/>
            </a:solidFill>
            <a:round/>
            <a:headEnd/>
            <a:tailEnd/>
          </a:ln>
        </p:spPr>
        <p:txBody>
          <a:bodyPr wrap="none" anchor="ctr"/>
          <a:lstStyle/>
          <a:p>
            <a:endParaRPr lang="en-US">
              <a:latin typeface="Calibri"/>
              <a:cs typeface="Calibri"/>
            </a:endParaRPr>
          </a:p>
        </p:txBody>
      </p:sp>
      <p:sp>
        <p:nvSpPr>
          <p:cNvPr id="9240" name="AutoShape 45"/>
          <p:cNvSpPr>
            <a:spLocks noChangeArrowheads="1"/>
          </p:cNvSpPr>
          <p:nvPr/>
        </p:nvSpPr>
        <p:spPr bwMode="auto">
          <a:xfrm>
            <a:off x="4972050" y="4343400"/>
            <a:ext cx="285750" cy="228600"/>
          </a:xfrm>
          <a:prstGeom prst="triangle">
            <a:avLst>
              <a:gd name="adj" fmla="val 50000"/>
            </a:avLst>
          </a:prstGeom>
          <a:solidFill>
            <a:srgbClr val="99CCFF"/>
          </a:solidFill>
          <a:ln w="9525">
            <a:solidFill>
              <a:schemeClr val="tx1"/>
            </a:solidFill>
            <a:miter lim="800000"/>
            <a:headEnd/>
            <a:tailEnd/>
          </a:ln>
        </p:spPr>
        <p:txBody>
          <a:bodyPr wrap="none" anchor="ctr"/>
          <a:lstStyle/>
          <a:p>
            <a:endParaRPr lang="en-US">
              <a:latin typeface="Calibri"/>
              <a:cs typeface="Calibri"/>
            </a:endParaRPr>
          </a:p>
        </p:txBody>
      </p:sp>
      <p:cxnSp>
        <p:nvCxnSpPr>
          <p:cNvPr id="9241" name="AutoShape 47"/>
          <p:cNvCxnSpPr>
            <a:cxnSpLocks noChangeShapeType="1"/>
          </p:cNvCxnSpPr>
          <p:nvPr/>
        </p:nvCxnSpPr>
        <p:spPr bwMode="auto">
          <a:xfrm rot="16200000" flipH="1">
            <a:off x="5035550" y="4654550"/>
            <a:ext cx="304800" cy="139700"/>
          </a:xfrm>
          <a:prstGeom prst="straightConnector1">
            <a:avLst/>
          </a:prstGeom>
          <a:noFill/>
          <a:ln w="9525">
            <a:solidFill>
              <a:schemeClr val="tx1"/>
            </a:solidFill>
            <a:round/>
            <a:headEnd/>
            <a:tailEnd type="triangle" w="med" len="med"/>
          </a:ln>
        </p:spPr>
      </p:cxnSp>
      <p:sp>
        <p:nvSpPr>
          <p:cNvPr id="9242" name="Line 48"/>
          <p:cNvSpPr>
            <a:spLocks noChangeShapeType="1"/>
          </p:cNvSpPr>
          <p:nvPr/>
        </p:nvSpPr>
        <p:spPr bwMode="auto">
          <a:xfrm flipH="1">
            <a:off x="5029200" y="4572000"/>
            <a:ext cx="88900" cy="304800"/>
          </a:xfrm>
          <a:prstGeom prst="line">
            <a:avLst/>
          </a:prstGeom>
          <a:noFill/>
          <a:ln w="9525">
            <a:solidFill>
              <a:schemeClr val="tx1"/>
            </a:solidFill>
            <a:round/>
            <a:headEnd/>
            <a:tailEnd type="triangle" w="med" len="med"/>
          </a:ln>
        </p:spPr>
        <p:txBody>
          <a:bodyPr/>
          <a:lstStyle/>
          <a:p>
            <a:endParaRPr lang="en-US">
              <a:latin typeface="Calibri"/>
              <a:cs typeface="Calibri"/>
            </a:endParaRPr>
          </a:p>
        </p:txBody>
      </p:sp>
      <p:sp>
        <p:nvSpPr>
          <p:cNvPr id="9243" name="TextBox 33"/>
          <p:cNvSpPr txBox="1">
            <a:spLocks noChangeArrowheads="1"/>
          </p:cNvSpPr>
          <p:nvPr/>
        </p:nvSpPr>
        <p:spPr bwMode="auto">
          <a:xfrm>
            <a:off x="5756275" y="4267200"/>
            <a:ext cx="348886" cy="369332"/>
          </a:xfrm>
          <a:prstGeom prst="rect">
            <a:avLst/>
          </a:prstGeom>
          <a:noFill/>
          <a:ln w="9525">
            <a:noFill/>
            <a:miter lim="800000"/>
            <a:headEnd/>
            <a:tailEnd/>
          </a:ln>
        </p:spPr>
        <p:txBody>
          <a:bodyPr wrap="none">
            <a:spAutoFit/>
          </a:bodyPr>
          <a:lstStyle/>
          <a:p>
            <a:r>
              <a:rPr lang="en-US" b="1">
                <a:latin typeface="Calibri"/>
                <a:cs typeface="Calibri"/>
              </a:rPr>
              <a:t>…</a:t>
            </a:r>
          </a:p>
        </p:txBody>
      </p:sp>
      <p:sp>
        <p:nvSpPr>
          <p:cNvPr id="9244" name="TextBox 34"/>
          <p:cNvSpPr txBox="1">
            <a:spLocks noChangeArrowheads="1"/>
          </p:cNvSpPr>
          <p:nvPr/>
        </p:nvSpPr>
        <p:spPr bwMode="auto">
          <a:xfrm>
            <a:off x="4918075" y="5105400"/>
            <a:ext cx="348886" cy="369332"/>
          </a:xfrm>
          <a:prstGeom prst="rect">
            <a:avLst/>
          </a:prstGeom>
          <a:noFill/>
          <a:ln w="9525">
            <a:noFill/>
            <a:miter lim="800000"/>
            <a:headEnd/>
            <a:tailEnd/>
          </a:ln>
        </p:spPr>
        <p:txBody>
          <a:bodyPr wrap="none">
            <a:spAutoFit/>
          </a:bodyPr>
          <a:lstStyle/>
          <a:p>
            <a:r>
              <a:rPr lang="en-US" b="1">
                <a:latin typeface="Calibri"/>
                <a:cs typeface="Calibri"/>
              </a:rPr>
              <a:t>…</a:t>
            </a:r>
          </a:p>
        </p:txBody>
      </p:sp>
      <p:sp>
        <p:nvSpPr>
          <p:cNvPr id="36" name="Rectangle 35"/>
          <p:cNvSpPr/>
          <p:nvPr/>
        </p:nvSpPr>
        <p:spPr>
          <a:xfrm>
            <a:off x="4343400" y="5638800"/>
            <a:ext cx="762000" cy="533400"/>
          </a:xfrm>
          <a:prstGeom prst="rect">
            <a:avLst/>
          </a:prstGeom>
          <a:solidFill>
            <a:srgbClr val="E8D1FF"/>
          </a:solidFill>
          <a:ln w="9525">
            <a:solidFill>
              <a:schemeClr val="tx1"/>
            </a:solidFill>
            <a:round/>
            <a:headEnd/>
            <a:tailEnd/>
          </a:ln>
        </p:spPr>
        <p:txBody>
          <a:bodyPr wrap="none" anchor="ctr"/>
          <a:lstStyle/>
          <a:p>
            <a:pPr algn="ctr">
              <a:defRPr/>
            </a:pPr>
            <a:r>
              <a:rPr lang="en-US" dirty="0">
                <a:solidFill>
                  <a:schemeClr val="tx1">
                    <a:lumMod val="95000"/>
                    <a:lumOff val="5000"/>
                  </a:schemeClr>
                </a:solidFill>
                <a:latin typeface="Calibri"/>
                <a:cs typeface="Calibri"/>
              </a:rPr>
              <a:t>492</a:t>
            </a:r>
          </a:p>
        </p:txBody>
      </p:sp>
      <p:sp>
        <p:nvSpPr>
          <p:cNvPr id="9246" name="Rectangle 38"/>
          <p:cNvSpPr>
            <a:spLocks noChangeArrowheads="1"/>
          </p:cNvSpPr>
          <p:nvPr/>
        </p:nvSpPr>
        <p:spPr bwMode="auto">
          <a:xfrm>
            <a:off x="5334000" y="5638800"/>
            <a:ext cx="762000" cy="533400"/>
          </a:xfrm>
          <a:prstGeom prst="rect">
            <a:avLst/>
          </a:prstGeom>
          <a:solidFill>
            <a:srgbClr val="E8D1FF"/>
          </a:solidFill>
          <a:ln w="9525">
            <a:solidFill>
              <a:schemeClr val="tx1"/>
            </a:solidFill>
            <a:round/>
            <a:headEnd/>
            <a:tailEnd/>
          </a:ln>
        </p:spPr>
        <p:txBody>
          <a:bodyPr wrap="none" anchor="ctr"/>
          <a:lstStyle/>
          <a:p>
            <a:pPr algn="ctr"/>
            <a:r>
              <a:rPr lang="en-US">
                <a:latin typeface="Calibri"/>
                <a:cs typeface="Calibri"/>
              </a:rPr>
              <a:t>362</a:t>
            </a:r>
          </a:p>
        </p:txBody>
      </p:sp>
      <p:sp>
        <p:nvSpPr>
          <p:cNvPr id="9247" name="TextBox 40"/>
          <p:cNvSpPr txBox="1">
            <a:spLocks noChangeArrowheads="1"/>
          </p:cNvSpPr>
          <p:nvPr/>
        </p:nvSpPr>
        <p:spPr bwMode="auto">
          <a:xfrm>
            <a:off x="6213475" y="5649913"/>
            <a:ext cx="348886" cy="369332"/>
          </a:xfrm>
          <a:prstGeom prst="rect">
            <a:avLst/>
          </a:prstGeom>
          <a:noFill/>
          <a:ln w="9525">
            <a:noFill/>
            <a:miter lim="800000"/>
            <a:headEnd/>
            <a:tailEnd/>
          </a:ln>
        </p:spPr>
        <p:txBody>
          <a:bodyPr wrap="none">
            <a:spAutoFit/>
          </a:bodyPr>
          <a:lstStyle/>
          <a:p>
            <a:r>
              <a:rPr lang="en-US" b="1">
                <a:latin typeface="Calibri"/>
                <a:cs typeface="Calibri"/>
              </a:rPr>
              <a:t>…</a:t>
            </a:r>
          </a:p>
        </p:txBody>
      </p:sp>
      <p:sp>
        <p:nvSpPr>
          <p:cNvPr id="43" name="Freeform 42"/>
          <p:cNvSpPr/>
          <p:nvPr/>
        </p:nvSpPr>
        <p:spPr>
          <a:xfrm>
            <a:off x="4421188" y="4589463"/>
            <a:ext cx="346075" cy="1036637"/>
          </a:xfrm>
          <a:custGeom>
            <a:avLst/>
            <a:gdLst>
              <a:gd name="connsiteX0" fmla="*/ 122829 w 354842"/>
              <a:gd name="connsiteY0" fmla="*/ 0 h 1037230"/>
              <a:gd name="connsiteX1" fmla="*/ 0 w 354842"/>
              <a:gd name="connsiteY1" fmla="*/ 191068 h 1037230"/>
              <a:gd name="connsiteX2" fmla="*/ 122829 w 354842"/>
              <a:gd name="connsiteY2" fmla="*/ 545910 h 1037230"/>
              <a:gd name="connsiteX3" fmla="*/ 327546 w 354842"/>
              <a:gd name="connsiteY3" fmla="*/ 832513 h 1037230"/>
              <a:gd name="connsiteX4" fmla="*/ 286603 w 354842"/>
              <a:gd name="connsiteY4" fmla="*/ 1037230 h 1037230"/>
              <a:gd name="connsiteX0" fmla="*/ 122829 w 354842"/>
              <a:gd name="connsiteY0" fmla="*/ 0 h 1037230"/>
              <a:gd name="connsiteX1" fmla="*/ 0 w 354842"/>
              <a:gd name="connsiteY1" fmla="*/ 419668 h 1037230"/>
              <a:gd name="connsiteX2" fmla="*/ 122829 w 354842"/>
              <a:gd name="connsiteY2" fmla="*/ 545910 h 1037230"/>
              <a:gd name="connsiteX3" fmla="*/ 327546 w 354842"/>
              <a:gd name="connsiteY3" fmla="*/ 832513 h 1037230"/>
              <a:gd name="connsiteX4" fmla="*/ 286603 w 354842"/>
              <a:gd name="connsiteY4" fmla="*/ 1037230 h 1037230"/>
              <a:gd name="connsiteX0" fmla="*/ 148229 w 355220"/>
              <a:gd name="connsiteY0" fmla="*/ 0 h 1037230"/>
              <a:gd name="connsiteX1" fmla="*/ 25400 w 355220"/>
              <a:gd name="connsiteY1" fmla="*/ 419668 h 1037230"/>
              <a:gd name="connsiteX2" fmla="*/ 300629 w 355220"/>
              <a:gd name="connsiteY2" fmla="*/ 545910 h 1037230"/>
              <a:gd name="connsiteX3" fmla="*/ 352946 w 355220"/>
              <a:gd name="connsiteY3" fmla="*/ 832513 h 1037230"/>
              <a:gd name="connsiteX4" fmla="*/ 312003 w 355220"/>
              <a:gd name="connsiteY4" fmla="*/ 1037230 h 1037230"/>
              <a:gd name="connsiteX0" fmla="*/ 148229 w 346122"/>
              <a:gd name="connsiteY0" fmla="*/ 0 h 1037230"/>
              <a:gd name="connsiteX1" fmla="*/ 25400 w 346122"/>
              <a:gd name="connsiteY1" fmla="*/ 419668 h 1037230"/>
              <a:gd name="connsiteX2" fmla="*/ 300629 w 346122"/>
              <a:gd name="connsiteY2" fmla="*/ 545910 h 1037230"/>
              <a:gd name="connsiteX3" fmla="*/ 200546 w 346122"/>
              <a:gd name="connsiteY3" fmla="*/ 832513 h 1037230"/>
              <a:gd name="connsiteX4" fmla="*/ 312003 w 346122"/>
              <a:gd name="connsiteY4" fmla="*/ 1037230 h 10372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6122" h="1037230">
                <a:moveTo>
                  <a:pt x="148229" y="0"/>
                </a:moveTo>
                <a:cubicBezTo>
                  <a:pt x="86814" y="50041"/>
                  <a:pt x="0" y="328683"/>
                  <a:pt x="25400" y="419668"/>
                </a:cubicBezTo>
                <a:cubicBezTo>
                  <a:pt x="50800" y="510653"/>
                  <a:pt x="271438" y="477103"/>
                  <a:pt x="300629" y="545910"/>
                </a:cubicBezTo>
                <a:cubicBezTo>
                  <a:pt x="329820" y="614718"/>
                  <a:pt x="198650" y="750626"/>
                  <a:pt x="200546" y="832513"/>
                </a:cubicBezTo>
                <a:cubicBezTo>
                  <a:pt x="202442" y="914400"/>
                  <a:pt x="346122" y="975815"/>
                  <a:pt x="312003" y="1037230"/>
                </a:cubicBezTo>
              </a:path>
            </a:pathLst>
          </a:custGeom>
          <a:ln>
            <a:headEnd type="none" w="med" len="med"/>
            <a:tailEnd type="triangle" w="med" len="med"/>
          </a:ln>
        </p:spPr>
        <p:style>
          <a:lnRef idx="1">
            <a:schemeClr val="dk1"/>
          </a:lnRef>
          <a:fillRef idx="0">
            <a:schemeClr val="dk1"/>
          </a:fillRef>
          <a:effectRef idx="0">
            <a:schemeClr val="dk1"/>
          </a:effectRef>
          <a:fontRef idx="minor">
            <a:schemeClr val="tx1"/>
          </a:fontRef>
        </p:style>
        <p:txBody>
          <a:bodyPr anchor="ctr"/>
          <a:lstStyle/>
          <a:p>
            <a:pPr algn="ctr">
              <a:defRPr/>
            </a:pPr>
            <a:endParaRPr lang="en-US">
              <a:latin typeface="Calibri"/>
              <a:cs typeface="Calibri"/>
            </a:endParaRPr>
          </a:p>
        </p:txBody>
      </p:sp>
      <p:sp>
        <p:nvSpPr>
          <p:cNvPr id="38" name="Rectangle 37"/>
          <p:cNvSpPr/>
          <p:nvPr/>
        </p:nvSpPr>
        <p:spPr>
          <a:xfrm>
            <a:off x="4343400" y="4343400"/>
            <a:ext cx="457200" cy="381000"/>
          </a:xfrm>
          <a:prstGeom prst="rect">
            <a:avLst/>
          </a:prstGeom>
          <a:solidFill>
            <a:srgbClr val="E8D1FF"/>
          </a:solidFill>
          <a:ln w="9525">
            <a:solidFill>
              <a:schemeClr val="tx1"/>
            </a:solidFill>
            <a:round/>
            <a:headEnd/>
            <a:tailEnd/>
          </a:ln>
        </p:spPr>
        <p:txBody>
          <a:bodyPr wrap="none" anchor="ctr"/>
          <a:lstStyle/>
          <a:p>
            <a:pPr algn="ctr">
              <a:defRPr/>
            </a:pPr>
            <a:r>
              <a:rPr lang="en-US" dirty="0">
                <a:solidFill>
                  <a:schemeClr val="tx1">
                    <a:lumMod val="95000"/>
                    <a:lumOff val="5000"/>
                  </a:schemeClr>
                </a:solidFill>
                <a:latin typeface="Calibri"/>
                <a:cs typeface="Calibri"/>
              </a:rPr>
              <a:t>400</a:t>
            </a:r>
          </a:p>
        </p:txBody>
      </p:sp>
      <p:sp>
        <p:nvSpPr>
          <p:cNvPr id="40" name="Rectangle 39"/>
          <p:cNvSpPr/>
          <p:nvPr/>
        </p:nvSpPr>
        <p:spPr>
          <a:xfrm>
            <a:off x="4953000" y="4343400"/>
            <a:ext cx="457200" cy="381000"/>
          </a:xfrm>
          <a:prstGeom prst="rect">
            <a:avLst/>
          </a:prstGeom>
          <a:solidFill>
            <a:srgbClr val="E8D1FF"/>
          </a:solidFill>
          <a:ln w="9525">
            <a:solidFill>
              <a:schemeClr val="tx1"/>
            </a:solidFill>
            <a:round/>
            <a:headEnd/>
            <a:tailEnd/>
          </a:ln>
        </p:spPr>
        <p:txBody>
          <a:bodyPr wrap="none" anchor="ctr"/>
          <a:lstStyle/>
          <a:p>
            <a:pPr algn="ctr">
              <a:defRPr/>
            </a:pPr>
            <a:r>
              <a:rPr lang="en-US" dirty="0">
                <a:solidFill>
                  <a:schemeClr val="tx1">
                    <a:lumMod val="95000"/>
                    <a:lumOff val="5000"/>
                  </a:schemeClr>
                </a:solidFill>
                <a:latin typeface="Calibri"/>
                <a:cs typeface="Calibri"/>
              </a:rPr>
              <a:t>300</a:t>
            </a:r>
          </a:p>
        </p:txBody>
      </p:sp>
      <p:sp>
        <p:nvSpPr>
          <p:cNvPr id="42" name="Rounded Rectangular Callout 41"/>
          <p:cNvSpPr/>
          <p:nvPr/>
        </p:nvSpPr>
        <p:spPr>
          <a:xfrm>
            <a:off x="5638800" y="3962400"/>
            <a:ext cx="2133600" cy="1600200"/>
          </a:xfrm>
          <a:prstGeom prst="wedgeRoundRectCallout">
            <a:avLst>
              <a:gd name="adj1" fmla="val -59213"/>
              <a:gd name="adj2" fmla="val -17670"/>
              <a:gd name="adj3" fmla="val 16667"/>
            </a:avLst>
          </a:prstGeom>
          <a:ln>
            <a:solidFill>
              <a:srgbClr val="7030A0"/>
            </a:solidFill>
          </a:ln>
        </p:spPr>
        <p:style>
          <a:lnRef idx="2">
            <a:schemeClr val="accent6"/>
          </a:lnRef>
          <a:fillRef idx="1">
            <a:schemeClr val="lt1"/>
          </a:fillRef>
          <a:effectRef idx="0">
            <a:schemeClr val="accent6"/>
          </a:effectRef>
          <a:fontRef idx="minor">
            <a:schemeClr val="dk1"/>
          </a:fontRef>
        </p:style>
        <p:txBody>
          <a:bodyPr anchor="ctr"/>
          <a:lstStyle/>
          <a:p>
            <a:pPr algn="ctr">
              <a:defRPr/>
            </a:pPr>
            <a:r>
              <a:rPr lang="en-US" dirty="0">
                <a:latin typeface="Calibri"/>
                <a:cs typeface="Calibri"/>
              </a:rPr>
              <a:t>Estimate of true </a:t>
            </a:r>
            <a:r>
              <a:rPr lang="en-US" dirty="0" err="1">
                <a:latin typeface="Calibri"/>
                <a:cs typeface="Calibri"/>
              </a:rPr>
              <a:t>expectimax</a:t>
            </a:r>
            <a:r>
              <a:rPr lang="en-US" dirty="0">
                <a:latin typeface="Calibri"/>
                <a:cs typeface="Calibri"/>
              </a:rPr>
              <a:t> value (which would require a lot of work to compute)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40" grpId="0" animBg="1"/>
      <p:bldP spid="4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3" name="Picture 3"/>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163700" y="1524000"/>
            <a:ext cx="4065899" cy="4654992"/>
          </a:xfrm>
          <a:prstGeom prst="rect">
            <a:avLst/>
          </a:prstGeom>
          <a:noFill/>
          <a:extLst>
            <a:ext uri="{909E8E84-426E-40dd-AFC4-6F175D3DCCD1}">
              <a14:hiddenFill xmlns=""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smtClean="0"/>
              <a:t>Probabilities</a:t>
            </a:r>
            <a:endParaRPr lang="en-US" dirty="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8" name="Picture 6"/>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8382000" y="3048000"/>
            <a:ext cx="1662739" cy="1568400"/>
          </a:xfrm>
          <a:prstGeom prst="rect">
            <a:avLst/>
          </a:prstGeom>
          <a:noFill/>
          <a:extLst>
            <a:ext uri="{909E8E84-426E-40dd-AFC4-6F175D3DCCD1}">
              <a14:hiddenFill xmlns="" xmlns:a14="http://schemas.microsoft.com/office/drawing/2010/main">
                <a:solidFill>
                  <a:srgbClr val="FFFFFF"/>
                </a:solidFill>
              </a14:hiddenFill>
            </a:ext>
          </a:extLst>
        </p:spPr>
      </p:pic>
      <p:pic>
        <p:nvPicPr>
          <p:cNvPr id="3077" name="Picture 5"/>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8428333" y="1356197"/>
            <a:ext cx="1535600" cy="1597025"/>
          </a:xfrm>
          <a:prstGeom prst="rect">
            <a:avLst/>
          </a:prstGeom>
          <a:noFill/>
          <a:extLst>
            <a:ext uri="{909E8E84-426E-40dd-AFC4-6F175D3DCCD1}">
              <a14:hiddenFill xmlns="" xmlns:a14="http://schemas.microsoft.com/office/drawing/2010/main">
                <a:solidFill>
                  <a:srgbClr val="FFFFFF"/>
                </a:solidFill>
              </a14:hiddenFill>
            </a:ext>
          </a:extLst>
        </p:spPr>
      </p:pic>
      <p:pic>
        <p:nvPicPr>
          <p:cNvPr id="3079" name="Picture 7"/>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8382318" y="4826203"/>
            <a:ext cx="1554162" cy="1769655"/>
          </a:xfrm>
          <a:prstGeom prst="rect">
            <a:avLst/>
          </a:prstGeom>
          <a:noFill/>
          <a:extLst>
            <a:ext uri="{909E8E84-426E-40dd-AFC4-6F175D3DCCD1}">
              <a14:hiddenFill xmlns="" xmlns:a14="http://schemas.microsoft.com/office/drawing/2010/main">
                <a:solidFill>
                  <a:srgbClr val="FFFFFF"/>
                </a:solidFill>
              </a14:hiddenFill>
            </a:ext>
          </a:extLst>
        </p:spPr>
      </p:pic>
      <p:sp>
        <p:nvSpPr>
          <p:cNvPr id="12290" name="Rectangle 2"/>
          <p:cNvSpPr>
            <a:spLocks noGrp="1" noChangeArrowheads="1"/>
          </p:cNvSpPr>
          <p:nvPr>
            <p:ph type="title"/>
          </p:nvPr>
        </p:nvSpPr>
        <p:spPr/>
        <p:txBody>
          <a:bodyPr/>
          <a:lstStyle/>
          <a:p>
            <a:r>
              <a:rPr lang="en-US" smtClean="0"/>
              <a:t>Reminder: Probabilities</a:t>
            </a:r>
          </a:p>
        </p:txBody>
      </p:sp>
      <p:sp>
        <p:nvSpPr>
          <p:cNvPr id="12291" name="Rectangle 3"/>
          <p:cNvSpPr>
            <a:spLocks noGrp="1" noChangeArrowheads="1"/>
          </p:cNvSpPr>
          <p:nvPr>
            <p:ph idx="1"/>
          </p:nvPr>
        </p:nvSpPr>
        <p:spPr/>
        <p:txBody>
          <a:bodyPr/>
          <a:lstStyle/>
          <a:p>
            <a:pPr>
              <a:lnSpc>
                <a:spcPct val="80000"/>
              </a:lnSpc>
            </a:pPr>
            <a:r>
              <a:rPr lang="en-US" sz="2000" dirty="0" smtClean="0"/>
              <a:t>A </a:t>
            </a:r>
            <a:r>
              <a:rPr lang="en-US" sz="2000" dirty="0" smtClean="0">
                <a:solidFill>
                  <a:srgbClr val="CC0000"/>
                </a:solidFill>
              </a:rPr>
              <a:t>random variable</a:t>
            </a:r>
            <a:r>
              <a:rPr lang="en-US" sz="2000" dirty="0" smtClean="0"/>
              <a:t> represents an event whose outcome is unknown</a:t>
            </a:r>
          </a:p>
          <a:p>
            <a:pPr>
              <a:lnSpc>
                <a:spcPct val="80000"/>
              </a:lnSpc>
            </a:pPr>
            <a:r>
              <a:rPr lang="en-US" sz="2000" dirty="0" smtClean="0"/>
              <a:t>A </a:t>
            </a:r>
            <a:r>
              <a:rPr lang="en-US" sz="2000" dirty="0" smtClean="0">
                <a:solidFill>
                  <a:srgbClr val="CC0000"/>
                </a:solidFill>
              </a:rPr>
              <a:t>probability distribution</a:t>
            </a:r>
            <a:r>
              <a:rPr lang="en-US" sz="2000" dirty="0" smtClean="0"/>
              <a:t> is an assignment of weights to outcomes</a:t>
            </a:r>
          </a:p>
          <a:p>
            <a:pPr>
              <a:lnSpc>
                <a:spcPct val="80000"/>
              </a:lnSpc>
            </a:pPr>
            <a:endParaRPr lang="en-US" sz="2000" dirty="0" smtClean="0"/>
          </a:p>
          <a:p>
            <a:pPr>
              <a:lnSpc>
                <a:spcPct val="80000"/>
              </a:lnSpc>
            </a:pPr>
            <a:r>
              <a:rPr lang="en-US" sz="2000" dirty="0" smtClean="0"/>
              <a:t>Example: Traffic on freeway</a:t>
            </a:r>
          </a:p>
          <a:p>
            <a:pPr lvl="1">
              <a:lnSpc>
                <a:spcPct val="80000"/>
              </a:lnSpc>
            </a:pPr>
            <a:r>
              <a:rPr lang="en-US" sz="1800" dirty="0" smtClean="0"/>
              <a:t>Random variable: T = whether there’s traffic</a:t>
            </a:r>
          </a:p>
          <a:p>
            <a:pPr lvl="1">
              <a:lnSpc>
                <a:spcPct val="80000"/>
              </a:lnSpc>
            </a:pPr>
            <a:r>
              <a:rPr lang="en-US" sz="1800" dirty="0" smtClean="0"/>
              <a:t>Outcomes: T in {none, light, heavy}</a:t>
            </a:r>
          </a:p>
          <a:p>
            <a:pPr lvl="1">
              <a:lnSpc>
                <a:spcPct val="80000"/>
              </a:lnSpc>
            </a:pPr>
            <a:r>
              <a:rPr lang="en-US" sz="1800" dirty="0" smtClean="0"/>
              <a:t>Distribution: P(T=none) = 0.25, P(T=light) = 0.50, P(T=heavy) = 0.25</a:t>
            </a:r>
          </a:p>
          <a:p>
            <a:pPr>
              <a:lnSpc>
                <a:spcPct val="80000"/>
              </a:lnSpc>
            </a:pPr>
            <a:endParaRPr lang="en-US" sz="2000" dirty="0" smtClean="0"/>
          </a:p>
          <a:p>
            <a:pPr>
              <a:lnSpc>
                <a:spcPct val="80000"/>
              </a:lnSpc>
            </a:pPr>
            <a:r>
              <a:rPr lang="en-US" sz="2000" dirty="0" smtClean="0"/>
              <a:t>Some laws of probability (more later):</a:t>
            </a:r>
          </a:p>
          <a:p>
            <a:pPr lvl="1">
              <a:lnSpc>
                <a:spcPct val="80000"/>
              </a:lnSpc>
            </a:pPr>
            <a:r>
              <a:rPr lang="en-US" sz="1800" dirty="0" smtClean="0"/>
              <a:t>Probabilities are always non-negative</a:t>
            </a:r>
          </a:p>
          <a:p>
            <a:pPr lvl="1">
              <a:lnSpc>
                <a:spcPct val="80000"/>
              </a:lnSpc>
            </a:pPr>
            <a:r>
              <a:rPr lang="en-US" sz="1800" dirty="0" smtClean="0"/>
              <a:t>Probabilities over all possible outcomes sum to one</a:t>
            </a:r>
          </a:p>
          <a:p>
            <a:pPr>
              <a:lnSpc>
                <a:spcPct val="80000"/>
              </a:lnSpc>
            </a:pPr>
            <a:endParaRPr lang="en-US" sz="2000" dirty="0" smtClean="0"/>
          </a:p>
          <a:p>
            <a:pPr>
              <a:lnSpc>
                <a:spcPct val="80000"/>
              </a:lnSpc>
            </a:pPr>
            <a:r>
              <a:rPr lang="en-US" sz="2000" dirty="0" smtClean="0"/>
              <a:t>As we get more evidence, probabilities may change:</a:t>
            </a:r>
          </a:p>
          <a:p>
            <a:pPr lvl="1">
              <a:lnSpc>
                <a:spcPct val="80000"/>
              </a:lnSpc>
            </a:pPr>
            <a:r>
              <a:rPr lang="en-US" sz="1800" dirty="0" smtClean="0"/>
              <a:t>P(T=heavy) = 0.25, P(T=heavy | Hour=8am) = 0.60</a:t>
            </a:r>
          </a:p>
          <a:p>
            <a:pPr lvl="1">
              <a:lnSpc>
                <a:spcPct val="80000"/>
              </a:lnSpc>
            </a:pPr>
            <a:r>
              <a:rPr lang="en-US" sz="1800" dirty="0" smtClean="0"/>
              <a:t>We’ll talk about methods for reasoning and updating probabilities later</a:t>
            </a:r>
          </a:p>
        </p:txBody>
      </p:sp>
      <p:sp>
        <p:nvSpPr>
          <p:cNvPr id="10" name="TextBox 9"/>
          <p:cNvSpPr txBox="1"/>
          <p:nvPr/>
        </p:nvSpPr>
        <p:spPr>
          <a:xfrm>
            <a:off x="10287000" y="1905000"/>
            <a:ext cx="1219200" cy="584775"/>
          </a:xfrm>
          <a:prstGeom prst="rect">
            <a:avLst/>
          </a:prstGeom>
          <a:noFill/>
        </p:spPr>
        <p:txBody>
          <a:bodyPr wrap="square" rtlCol="0">
            <a:spAutoFit/>
          </a:bodyPr>
          <a:lstStyle/>
          <a:p>
            <a:r>
              <a:rPr lang="en-US" sz="3200" dirty="0" smtClean="0">
                <a:latin typeface="Calibri" pitchFamily="34" charset="0"/>
              </a:rPr>
              <a:t>0.25</a:t>
            </a:r>
            <a:endParaRPr lang="en-US" sz="3200" dirty="0">
              <a:latin typeface="Calibri" pitchFamily="34" charset="0"/>
            </a:endParaRPr>
          </a:p>
        </p:txBody>
      </p:sp>
      <p:sp>
        <p:nvSpPr>
          <p:cNvPr id="11" name="TextBox 10"/>
          <p:cNvSpPr txBox="1"/>
          <p:nvPr/>
        </p:nvSpPr>
        <p:spPr>
          <a:xfrm>
            <a:off x="10287000" y="3657600"/>
            <a:ext cx="1219200" cy="584775"/>
          </a:xfrm>
          <a:prstGeom prst="rect">
            <a:avLst/>
          </a:prstGeom>
          <a:noFill/>
        </p:spPr>
        <p:txBody>
          <a:bodyPr wrap="square" rtlCol="0">
            <a:spAutoFit/>
          </a:bodyPr>
          <a:lstStyle/>
          <a:p>
            <a:r>
              <a:rPr lang="en-US" sz="3200" dirty="0" smtClean="0">
                <a:latin typeface="Calibri" pitchFamily="34" charset="0"/>
              </a:rPr>
              <a:t>0.50</a:t>
            </a:r>
            <a:endParaRPr lang="en-US" sz="3200" dirty="0">
              <a:latin typeface="Calibri" pitchFamily="34" charset="0"/>
            </a:endParaRPr>
          </a:p>
        </p:txBody>
      </p:sp>
      <p:sp>
        <p:nvSpPr>
          <p:cNvPr id="12" name="TextBox 11"/>
          <p:cNvSpPr txBox="1"/>
          <p:nvPr/>
        </p:nvSpPr>
        <p:spPr>
          <a:xfrm>
            <a:off x="10287000" y="5511225"/>
            <a:ext cx="1219200" cy="584775"/>
          </a:xfrm>
          <a:prstGeom prst="rect">
            <a:avLst/>
          </a:prstGeom>
          <a:noFill/>
        </p:spPr>
        <p:txBody>
          <a:bodyPr wrap="square" rtlCol="0">
            <a:spAutoFit/>
          </a:bodyPr>
          <a:lstStyle/>
          <a:p>
            <a:r>
              <a:rPr lang="en-US" sz="3200" dirty="0" smtClean="0">
                <a:latin typeface="Calibri" pitchFamily="34" charset="0"/>
              </a:rPr>
              <a:t>0.25</a:t>
            </a:r>
            <a:endParaRPr lang="en-US" sz="3200" dirty="0">
              <a:latin typeface="Calibri" pitchFamily="34" charset="0"/>
            </a:endParaRPr>
          </a:p>
        </p:txBody>
      </p:sp>
    </p:spTree>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7"/>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071519" y="4826203"/>
            <a:ext cx="1554162" cy="1726997"/>
          </a:xfrm>
          <a:prstGeom prst="rect">
            <a:avLst/>
          </a:prstGeom>
          <a:noFill/>
          <a:extLst>
            <a:ext uri="{909E8E84-426E-40dd-AFC4-6F175D3DCCD1}">
              <a14:hiddenFill xmlns="" xmlns:a14="http://schemas.microsoft.com/office/drawing/2010/main">
                <a:solidFill>
                  <a:srgbClr val="FFFFFF"/>
                </a:solidFill>
              </a14:hiddenFill>
            </a:ext>
          </a:extLst>
        </p:spPr>
      </p:pic>
      <p:pic>
        <p:nvPicPr>
          <p:cNvPr id="26" name="Picture 6"/>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4876800" y="4800600"/>
            <a:ext cx="1643063" cy="1549839"/>
          </a:xfrm>
          <a:prstGeom prst="rect">
            <a:avLst/>
          </a:prstGeom>
          <a:noFill/>
          <a:extLst>
            <a:ext uri="{909E8E84-426E-40dd-AFC4-6F175D3DCCD1}">
              <a14:hiddenFill xmlns="" xmlns:a14="http://schemas.microsoft.com/office/drawing/2010/main">
                <a:solidFill>
                  <a:srgbClr val="FFFFFF"/>
                </a:solidFill>
              </a14:hiddenFill>
            </a:ext>
          </a:extLst>
        </p:spPr>
      </p:pic>
      <p:sp>
        <p:nvSpPr>
          <p:cNvPr id="16387" name="Rectangle 3"/>
          <p:cNvSpPr>
            <a:spLocks noGrp="1" noChangeArrowheads="1"/>
          </p:cNvSpPr>
          <p:nvPr>
            <p:ph idx="1"/>
          </p:nvPr>
        </p:nvSpPr>
        <p:spPr>
          <a:xfrm>
            <a:off x="381000" y="1371600"/>
            <a:ext cx="8915400" cy="4525963"/>
          </a:xfrm>
        </p:spPr>
        <p:txBody>
          <a:bodyPr/>
          <a:lstStyle/>
          <a:p>
            <a:pPr>
              <a:lnSpc>
                <a:spcPct val="90000"/>
              </a:lnSpc>
            </a:pPr>
            <a:r>
              <a:rPr lang="en-US" sz="2600" dirty="0" smtClean="0"/>
              <a:t>The expected value of a function of a random variable is the average, weighted by the probability distribution over outcomes</a:t>
            </a:r>
          </a:p>
          <a:p>
            <a:pPr lvl="4">
              <a:lnSpc>
                <a:spcPct val="90000"/>
              </a:lnSpc>
            </a:pPr>
            <a:endParaRPr lang="en-US" sz="1600" dirty="0" smtClean="0"/>
          </a:p>
          <a:p>
            <a:pPr>
              <a:lnSpc>
                <a:spcPct val="90000"/>
              </a:lnSpc>
            </a:pPr>
            <a:r>
              <a:rPr lang="en-US" sz="2600" dirty="0" smtClean="0"/>
              <a:t>Example: How long to get to the airport?</a:t>
            </a:r>
          </a:p>
          <a:p>
            <a:pPr lvl="1">
              <a:lnSpc>
                <a:spcPct val="90000"/>
              </a:lnSpc>
            </a:pPr>
            <a:endParaRPr lang="en-US" sz="2000" dirty="0" smtClean="0"/>
          </a:p>
          <a:p>
            <a:pPr lvl="2">
              <a:lnSpc>
                <a:spcPct val="90000"/>
              </a:lnSpc>
            </a:pPr>
            <a:endParaRPr lang="en-US" sz="2000" dirty="0" smtClean="0"/>
          </a:p>
        </p:txBody>
      </p:sp>
      <p:pic>
        <p:nvPicPr>
          <p:cNvPr id="30" name="Picture 5"/>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2580963" y="4813148"/>
            <a:ext cx="1535600" cy="1597025"/>
          </a:xfrm>
          <a:prstGeom prst="rect">
            <a:avLst/>
          </a:prstGeom>
          <a:noFill/>
          <a:extLst>
            <a:ext uri="{909E8E84-426E-40dd-AFC4-6F175D3DCCD1}">
              <a14:hiddenFill xmlns="" xmlns:a14="http://schemas.microsoft.com/office/drawing/2010/main">
                <a:solidFill>
                  <a:srgbClr val="FFFFFF"/>
                </a:solidFill>
              </a14:hiddenFill>
            </a:ext>
          </a:extLst>
        </p:spPr>
      </p:pic>
      <p:pic>
        <p:nvPicPr>
          <p:cNvPr id="7172" name="Picture 4"/>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8807076" y="1212791"/>
            <a:ext cx="3108698" cy="1987608"/>
          </a:xfrm>
          <a:prstGeom prst="rect">
            <a:avLst/>
          </a:prstGeom>
          <a:noFill/>
          <a:extLst>
            <a:ext uri="{909E8E84-426E-40dd-AFC4-6F175D3DCCD1}">
              <a14:hiddenFill xmlns="" xmlns:a14="http://schemas.microsoft.com/office/drawing/2010/main">
                <a:solidFill>
                  <a:srgbClr val="FFFFFF"/>
                </a:solidFill>
              </a14:hiddenFill>
            </a:ext>
          </a:extLst>
        </p:spPr>
      </p:pic>
      <p:sp>
        <p:nvSpPr>
          <p:cNvPr id="13314" name="Rectangle 2"/>
          <p:cNvSpPr>
            <a:spLocks noGrp="1" noChangeArrowheads="1"/>
          </p:cNvSpPr>
          <p:nvPr>
            <p:ph type="title"/>
          </p:nvPr>
        </p:nvSpPr>
        <p:spPr/>
        <p:txBody>
          <a:bodyPr/>
          <a:lstStyle/>
          <a:p>
            <a:r>
              <a:rPr lang="en-US" smtClean="0"/>
              <a:t>Reminder: Expectations</a:t>
            </a:r>
          </a:p>
        </p:txBody>
      </p:sp>
      <p:sp>
        <p:nvSpPr>
          <p:cNvPr id="10" name="TextBox 9"/>
          <p:cNvSpPr txBox="1"/>
          <p:nvPr/>
        </p:nvSpPr>
        <p:spPr>
          <a:xfrm>
            <a:off x="3097824" y="4229833"/>
            <a:ext cx="1219200" cy="461665"/>
          </a:xfrm>
          <a:prstGeom prst="rect">
            <a:avLst/>
          </a:prstGeom>
          <a:noFill/>
        </p:spPr>
        <p:txBody>
          <a:bodyPr wrap="square" rtlCol="0">
            <a:spAutoFit/>
          </a:bodyPr>
          <a:lstStyle/>
          <a:p>
            <a:r>
              <a:rPr lang="en-US" sz="2400" dirty="0" smtClean="0">
                <a:latin typeface="Calibri"/>
                <a:cs typeface="Calibri"/>
              </a:rPr>
              <a:t>0.25</a:t>
            </a:r>
            <a:endParaRPr lang="en-US" sz="2400" dirty="0">
              <a:latin typeface="Calibri"/>
              <a:cs typeface="Calibri"/>
            </a:endParaRPr>
          </a:p>
        </p:txBody>
      </p:sp>
      <p:sp>
        <p:nvSpPr>
          <p:cNvPr id="11" name="TextBox 10"/>
          <p:cNvSpPr txBox="1"/>
          <p:nvPr/>
        </p:nvSpPr>
        <p:spPr>
          <a:xfrm>
            <a:off x="5383824" y="4229833"/>
            <a:ext cx="1219200" cy="461665"/>
          </a:xfrm>
          <a:prstGeom prst="rect">
            <a:avLst/>
          </a:prstGeom>
          <a:noFill/>
        </p:spPr>
        <p:txBody>
          <a:bodyPr wrap="square" rtlCol="0">
            <a:spAutoFit/>
          </a:bodyPr>
          <a:lstStyle/>
          <a:p>
            <a:r>
              <a:rPr lang="en-US" sz="2400" dirty="0" smtClean="0">
                <a:latin typeface="Calibri"/>
                <a:cs typeface="Calibri"/>
              </a:rPr>
              <a:t>0.50</a:t>
            </a:r>
            <a:endParaRPr lang="en-US" sz="2400" dirty="0">
              <a:latin typeface="Calibri"/>
              <a:cs typeface="Calibri"/>
            </a:endParaRPr>
          </a:p>
        </p:txBody>
      </p:sp>
      <p:sp>
        <p:nvSpPr>
          <p:cNvPr id="12" name="TextBox 11"/>
          <p:cNvSpPr txBox="1"/>
          <p:nvPr/>
        </p:nvSpPr>
        <p:spPr>
          <a:xfrm>
            <a:off x="7669824" y="4229833"/>
            <a:ext cx="1219200" cy="461665"/>
          </a:xfrm>
          <a:prstGeom prst="rect">
            <a:avLst/>
          </a:prstGeom>
          <a:noFill/>
        </p:spPr>
        <p:txBody>
          <a:bodyPr wrap="square" rtlCol="0">
            <a:spAutoFit/>
          </a:bodyPr>
          <a:lstStyle/>
          <a:p>
            <a:r>
              <a:rPr lang="en-US" sz="2400" dirty="0" smtClean="0">
                <a:latin typeface="Calibri"/>
                <a:cs typeface="Calibri"/>
              </a:rPr>
              <a:t>0.25</a:t>
            </a:r>
            <a:endParaRPr lang="en-US" sz="2400" dirty="0">
              <a:latin typeface="Calibri"/>
              <a:cs typeface="Calibri"/>
            </a:endParaRPr>
          </a:p>
        </p:txBody>
      </p:sp>
      <p:sp>
        <p:nvSpPr>
          <p:cNvPr id="14" name="TextBox 13"/>
          <p:cNvSpPr txBox="1"/>
          <p:nvPr/>
        </p:nvSpPr>
        <p:spPr>
          <a:xfrm>
            <a:off x="811824" y="4229833"/>
            <a:ext cx="2286000" cy="461665"/>
          </a:xfrm>
          <a:prstGeom prst="rect">
            <a:avLst/>
          </a:prstGeom>
          <a:noFill/>
        </p:spPr>
        <p:txBody>
          <a:bodyPr wrap="square" rtlCol="0">
            <a:spAutoFit/>
          </a:bodyPr>
          <a:lstStyle/>
          <a:p>
            <a:r>
              <a:rPr lang="en-US" sz="2400" dirty="0" smtClean="0">
                <a:latin typeface="Calibri"/>
                <a:cs typeface="Calibri"/>
              </a:rPr>
              <a:t>Probability:</a:t>
            </a:r>
            <a:endParaRPr lang="en-US" sz="2400" dirty="0">
              <a:latin typeface="Calibri"/>
              <a:cs typeface="Calibri"/>
            </a:endParaRPr>
          </a:p>
        </p:txBody>
      </p:sp>
      <p:sp>
        <p:nvSpPr>
          <p:cNvPr id="15" name="TextBox 14"/>
          <p:cNvSpPr txBox="1"/>
          <p:nvPr/>
        </p:nvSpPr>
        <p:spPr>
          <a:xfrm>
            <a:off x="3097824" y="3544033"/>
            <a:ext cx="1219200" cy="461665"/>
          </a:xfrm>
          <a:prstGeom prst="rect">
            <a:avLst/>
          </a:prstGeom>
          <a:noFill/>
        </p:spPr>
        <p:txBody>
          <a:bodyPr wrap="square" rtlCol="0">
            <a:spAutoFit/>
          </a:bodyPr>
          <a:lstStyle/>
          <a:p>
            <a:r>
              <a:rPr lang="en-US" sz="2400" dirty="0" smtClean="0">
                <a:latin typeface="Calibri"/>
                <a:cs typeface="Calibri"/>
              </a:rPr>
              <a:t>20 min</a:t>
            </a:r>
            <a:endParaRPr lang="en-US" sz="2400" dirty="0">
              <a:latin typeface="Calibri"/>
              <a:cs typeface="Calibri"/>
            </a:endParaRPr>
          </a:p>
        </p:txBody>
      </p:sp>
      <p:sp>
        <p:nvSpPr>
          <p:cNvPr id="16" name="TextBox 15"/>
          <p:cNvSpPr txBox="1"/>
          <p:nvPr/>
        </p:nvSpPr>
        <p:spPr>
          <a:xfrm>
            <a:off x="5383824" y="3544033"/>
            <a:ext cx="1219200" cy="461665"/>
          </a:xfrm>
          <a:prstGeom prst="rect">
            <a:avLst/>
          </a:prstGeom>
          <a:noFill/>
        </p:spPr>
        <p:txBody>
          <a:bodyPr wrap="square" rtlCol="0">
            <a:spAutoFit/>
          </a:bodyPr>
          <a:lstStyle/>
          <a:p>
            <a:r>
              <a:rPr lang="en-US" sz="2400" dirty="0" smtClean="0">
                <a:latin typeface="Calibri"/>
                <a:cs typeface="Calibri"/>
              </a:rPr>
              <a:t>30 min</a:t>
            </a:r>
            <a:endParaRPr lang="en-US" sz="2400" dirty="0">
              <a:latin typeface="Calibri"/>
              <a:cs typeface="Calibri"/>
            </a:endParaRPr>
          </a:p>
        </p:txBody>
      </p:sp>
      <p:sp>
        <p:nvSpPr>
          <p:cNvPr id="17" name="TextBox 16"/>
          <p:cNvSpPr txBox="1"/>
          <p:nvPr/>
        </p:nvSpPr>
        <p:spPr>
          <a:xfrm>
            <a:off x="7669824" y="3544033"/>
            <a:ext cx="1219200" cy="461665"/>
          </a:xfrm>
          <a:prstGeom prst="rect">
            <a:avLst/>
          </a:prstGeom>
          <a:noFill/>
        </p:spPr>
        <p:txBody>
          <a:bodyPr wrap="square" rtlCol="0">
            <a:spAutoFit/>
          </a:bodyPr>
          <a:lstStyle/>
          <a:p>
            <a:r>
              <a:rPr lang="en-US" sz="2400" dirty="0" smtClean="0">
                <a:latin typeface="Calibri"/>
                <a:cs typeface="Calibri"/>
              </a:rPr>
              <a:t>60 min</a:t>
            </a:r>
            <a:endParaRPr lang="en-US" sz="2400" dirty="0">
              <a:latin typeface="Calibri"/>
              <a:cs typeface="Calibri"/>
            </a:endParaRPr>
          </a:p>
        </p:txBody>
      </p:sp>
      <p:sp>
        <p:nvSpPr>
          <p:cNvPr id="18" name="TextBox 17"/>
          <p:cNvSpPr txBox="1"/>
          <p:nvPr/>
        </p:nvSpPr>
        <p:spPr>
          <a:xfrm>
            <a:off x="811824" y="3544033"/>
            <a:ext cx="2286000" cy="461665"/>
          </a:xfrm>
          <a:prstGeom prst="rect">
            <a:avLst/>
          </a:prstGeom>
          <a:noFill/>
        </p:spPr>
        <p:txBody>
          <a:bodyPr wrap="square" rtlCol="0">
            <a:spAutoFit/>
          </a:bodyPr>
          <a:lstStyle/>
          <a:p>
            <a:r>
              <a:rPr lang="en-US" sz="2400" dirty="0" smtClean="0">
                <a:latin typeface="Calibri"/>
                <a:cs typeface="Calibri"/>
              </a:rPr>
              <a:t>Time:</a:t>
            </a:r>
            <a:endParaRPr lang="en-US" sz="2400" dirty="0">
              <a:latin typeface="Calibri"/>
              <a:cs typeface="Calibri"/>
            </a:endParaRPr>
          </a:p>
        </p:txBody>
      </p:sp>
      <p:sp>
        <p:nvSpPr>
          <p:cNvPr id="19" name="Right Arrow 18"/>
          <p:cNvSpPr/>
          <p:nvPr/>
        </p:nvSpPr>
        <p:spPr>
          <a:xfrm>
            <a:off x="8991600" y="3686253"/>
            <a:ext cx="838200" cy="914400"/>
          </a:xfrm>
          <a:prstGeom prst="rightArrow">
            <a:avLst/>
          </a:prstGeom>
          <a:solidFill>
            <a:srgbClr val="99CC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0" name="TextBox 19"/>
          <p:cNvSpPr txBox="1"/>
          <p:nvPr/>
        </p:nvSpPr>
        <p:spPr>
          <a:xfrm>
            <a:off x="10210800" y="3848833"/>
            <a:ext cx="1219200" cy="523220"/>
          </a:xfrm>
          <a:prstGeom prst="rect">
            <a:avLst/>
          </a:prstGeom>
          <a:noFill/>
        </p:spPr>
        <p:txBody>
          <a:bodyPr wrap="square" rtlCol="0">
            <a:spAutoFit/>
          </a:bodyPr>
          <a:lstStyle/>
          <a:p>
            <a:r>
              <a:rPr lang="en-US" sz="2800" dirty="0" smtClean="0">
                <a:latin typeface="Calibri"/>
                <a:cs typeface="Calibri"/>
              </a:rPr>
              <a:t>35 min</a:t>
            </a:r>
            <a:endParaRPr lang="en-US" sz="2800" dirty="0">
              <a:latin typeface="Calibri"/>
              <a:cs typeface="Calibri"/>
            </a:endParaRPr>
          </a:p>
        </p:txBody>
      </p:sp>
      <p:sp>
        <p:nvSpPr>
          <p:cNvPr id="21" name="TextBox 20"/>
          <p:cNvSpPr txBox="1"/>
          <p:nvPr/>
        </p:nvSpPr>
        <p:spPr>
          <a:xfrm>
            <a:off x="3276600" y="3914853"/>
            <a:ext cx="381000" cy="369332"/>
          </a:xfrm>
          <a:prstGeom prst="rect">
            <a:avLst/>
          </a:prstGeom>
          <a:noFill/>
        </p:spPr>
        <p:txBody>
          <a:bodyPr wrap="square" rtlCol="0">
            <a:spAutoFit/>
          </a:bodyPr>
          <a:lstStyle/>
          <a:p>
            <a:r>
              <a:rPr lang="en-US" dirty="0" smtClean="0">
                <a:latin typeface="Calibri"/>
                <a:cs typeface="Calibri"/>
              </a:rPr>
              <a:t>x</a:t>
            </a:r>
            <a:endParaRPr lang="en-US" dirty="0">
              <a:latin typeface="Calibri"/>
              <a:cs typeface="Calibri"/>
            </a:endParaRPr>
          </a:p>
        </p:txBody>
      </p:sp>
      <p:sp>
        <p:nvSpPr>
          <p:cNvPr id="22" name="TextBox 21"/>
          <p:cNvSpPr txBox="1"/>
          <p:nvPr/>
        </p:nvSpPr>
        <p:spPr>
          <a:xfrm>
            <a:off x="5562600" y="3914853"/>
            <a:ext cx="381000" cy="369332"/>
          </a:xfrm>
          <a:prstGeom prst="rect">
            <a:avLst/>
          </a:prstGeom>
          <a:noFill/>
        </p:spPr>
        <p:txBody>
          <a:bodyPr wrap="square" rtlCol="0">
            <a:spAutoFit/>
          </a:bodyPr>
          <a:lstStyle/>
          <a:p>
            <a:r>
              <a:rPr lang="en-US" dirty="0" smtClean="0">
                <a:latin typeface="Calibri"/>
                <a:cs typeface="Calibri"/>
              </a:rPr>
              <a:t>x</a:t>
            </a:r>
            <a:endParaRPr lang="en-US" dirty="0">
              <a:latin typeface="Calibri"/>
              <a:cs typeface="Calibri"/>
            </a:endParaRPr>
          </a:p>
        </p:txBody>
      </p:sp>
      <p:sp>
        <p:nvSpPr>
          <p:cNvPr id="23" name="TextBox 22"/>
          <p:cNvSpPr txBox="1"/>
          <p:nvPr/>
        </p:nvSpPr>
        <p:spPr>
          <a:xfrm>
            <a:off x="7848600" y="3914853"/>
            <a:ext cx="381000" cy="369332"/>
          </a:xfrm>
          <a:prstGeom prst="rect">
            <a:avLst/>
          </a:prstGeom>
          <a:noFill/>
        </p:spPr>
        <p:txBody>
          <a:bodyPr wrap="square" rtlCol="0">
            <a:spAutoFit/>
          </a:bodyPr>
          <a:lstStyle/>
          <a:p>
            <a:r>
              <a:rPr lang="en-US" dirty="0" smtClean="0">
                <a:latin typeface="Calibri"/>
                <a:cs typeface="Calibri"/>
              </a:rPr>
              <a:t>x</a:t>
            </a:r>
            <a:endParaRPr lang="en-US" dirty="0">
              <a:latin typeface="Calibri"/>
              <a:cs typeface="Calibri"/>
            </a:endParaRPr>
          </a:p>
        </p:txBody>
      </p:sp>
      <p:sp>
        <p:nvSpPr>
          <p:cNvPr id="24" name="TextBox 23"/>
          <p:cNvSpPr txBox="1"/>
          <p:nvPr/>
        </p:nvSpPr>
        <p:spPr>
          <a:xfrm>
            <a:off x="4419600" y="3762453"/>
            <a:ext cx="1219200" cy="646331"/>
          </a:xfrm>
          <a:prstGeom prst="rect">
            <a:avLst/>
          </a:prstGeom>
          <a:noFill/>
        </p:spPr>
        <p:txBody>
          <a:bodyPr wrap="square" rtlCol="0">
            <a:spAutoFit/>
          </a:bodyPr>
          <a:lstStyle/>
          <a:p>
            <a:r>
              <a:rPr lang="en-US" sz="3600" dirty="0" smtClean="0">
                <a:latin typeface="Calibri"/>
                <a:cs typeface="Calibri"/>
              </a:rPr>
              <a:t>+</a:t>
            </a:r>
            <a:endParaRPr lang="en-US" sz="3600" dirty="0">
              <a:latin typeface="Calibri"/>
              <a:cs typeface="Calibri"/>
            </a:endParaRPr>
          </a:p>
        </p:txBody>
      </p:sp>
      <p:sp>
        <p:nvSpPr>
          <p:cNvPr id="25" name="TextBox 24"/>
          <p:cNvSpPr txBox="1"/>
          <p:nvPr/>
        </p:nvSpPr>
        <p:spPr>
          <a:xfrm>
            <a:off x="6629400" y="3762453"/>
            <a:ext cx="1219200" cy="646331"/>
          </a:xfrm>
          <a:prstGeom prst="rect">
            <a:avLst/>
          </a:prstGeom>
          <a:noFill/>
        </p:spPr>
        <p:txBody>
          <a:bodyPr wrap="square" rtlCol="0">
            <a:spAutoFit/>
          </a:bodyPr>
          <a:lstStyle/>
          <a:p>
            <a:r>
              <a:rPr lang="en-US" sz="3600" dirty="0" smtClean="0">
                <a:latin typeface="Calibri"/>
                <a:cs typeface="Calibri"/>
              </a:rPr>
              <a:t>+</a:t>
            </a:r>
            <a:endParaRPr lang="en-US" sz="3600" dirty="0">
              <a:latin typeface="Calibri"/>
              <a:cs typeface="Calibri"/>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38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3"/>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4"/>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9"/>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4" grpId="0"/>
      <p:bldP spid="15" grpId="0"/>
      <p:bldP spid="16" grpId="0"/>
      <p:bldP spid="17" grpId="0"/>
      <p:bldP spid="18" grpId="0"/>
      <p:bldP spid="19" grpId="0" animBg="1"/>
      <p:bldP spid="20" grpId="0"/>
      <p:bldP spid="21" grpId="0"/>
      <p:bldP spid="22" grpId="0"/>
      <p:bldP spid="23" grpId="0"/>
      <p:bldP spid="24" grpId="0"/>
      <p:bldP spid="2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dt" sz="quarter" idx="10"/>
          </p:nvPr>
        </p:nvSpPr>
        <p:spPr>
          <a:xfrm>
            <a:off x="457200" y="6245225"/>
            <a:ext cx="2362200" cy="476251"/>
          </a:xfrm>
        </p:spPr>
        <p:txBody>
          <a:bodyPr/>
          <a:lstStyle/>
          <a:p>
            <a:pPr>
              <a:defRPr/>
            </a:pPr>
            <a:r>
              <a:rPr lang="en-US"/>
              <a:t>CIS 421/521 - Intro to AI</a:t>
            </a:r>
            <a:endParaRPr lang="en-US" dirty="0"/>
          </a:p>
        </p:txBody>
      </p:sp>
      <p:sp>
        <p:nvSpPr>
          <p:cNvPr id="14339" name="Rectangle 4"/>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fld id="{6AFDCBEF-3750-4195-9633-2C88223DFBEF}" type="slidenum">
              <a:rPr lang="en-US" altLang="en-US" sz="1400" b="0"/>
              <a:pPr>
                <a:spcBef>
                  <a:spcPct val="0"/>
                </a:spcBef>
                <a:buClrTx/>
                <a:buSzTx/>
                <a:buFontTx/>
                <a:buNone/>
              </a:pPr>
              <a:t>2</a:t>
            </a:fld>
            <a:endParaRPr lang="en-US" altLang="en-US" sz="1400" b="0"/>
          </a:p>
        </p:txBody>
      </p:sp>
      <p:sp>
        <p:nvSpPr>
          <p:cNvPr id="14340" name="Rectangle 4"/>
          <p:cNvSpPr>
            <a:spLocks noGrp="1" noChangeArrowheads="1"/>
          </p:cNvSpPr>
          <p:nvPr>
            <p:ph type="ctrTitle"/>
          </p:nvPr>
        </p:nvSpPr>
        <p:spPr>
          <a:xfrm>
            <a:off x="914400" y="0"/>
            <a:ext cx="10287000" cy="1447800"/>
          </a:xfrm>
        </p:spPr>
        <p:txBody>
          <a:bodyPr/>
          <a:lstStyle/>
          <a:p>
            <a:r>
              <a:rPr lang="en-US" altLang="en-US" dirty="0" smtClean="0"/>
              <a:t>HW4 has been released</a:t>
            </a:r>
            <a:endParaRPr lang="en-US" altLang="en-US" dirty="0"/>
          </a:p>
        </p:txBody>
      </p:sp>
      <p:sp>
        <p:nvSpPr>
          <p:cNvPr id="14341" name="Rectangle 3"/>
          <p:cNvSpPr>
            <a:spLocks noGrp="1" noChangeArrowheads="1"/>
          </p:cNvSpPr>
          <p:nvPr>
            <p:ph type="subTitle" idx="1"/>
          </p:nvPr>
        </p:nvSpPr>
        <p:spPr>
          <a:xfrm>
            <a:off x="228600" y="1337733"/>
            <a:ext cx="11811000" cy="4876800"/>
          </a:xfrm>
        </p:spPr>
        <p:txBody>
          <a:bodyPr/>
          <a:lstStyle/>
          <a:p>
            <a:r>
              <a:rPr lang="nb-NO" dirty="0" smtClean="0"/>
              <a:t>This HW is all </a:t>
            </a:r>
            <a:r>
              <a:rPr lang="nb-NO" dirty="0" err="1" smtClean="0"/>
              <a:t>about</a:t>
            </a:r>
            <a:r>
              <a:rPr lang="nb-NO" dirty="0" smtClean="0"/>
              <a:t> games: </a:t>
            </a:r>
            <a:r>
              <a:rPr lang="nb-NO" dirty="0" err="1" smtClean="0"/>
              <a:t>Sudoku</a:t>
            </a:r>
            <a:r>
              <a:rPr lang="nb-NO" dirty="0" smtClean="0"/>
              <a:t> </a:t>
            </a:r>
            <a:r>
              <a:rPr lang="nb-NO" dirty="0" err="1" smtClean="0"/>
              <a:t>solver</a:t>
            </a:r>
            <a:r>
              <a:rPr lang="nb-NO" dirty="0" smtClean="0"/>
              <a:t>!  </a:t>
            </a:r>
            <a:r>
              <a:rPr lang="nb-NO" dirty="0" err="1" smtClean="0"/>
              <a:t>Dominoes</a:t>
            </a:r>
            <a:r>
              <a:rPr lang="nb-NO" dirty="0" smtClean="0"/>
              <a:t>!</a:t>
            </a:r>
            <a:r>
              <a:rPr lang="nb-NO" dirty="0"/>
              <a:t> </a:t>
            </a:r>
            <a:r>
              <a:rPr lang="nb-NO" dirty="0" smtClean="0"/>
              <a:t> It’s </a:t>
            </a:r>
            <a:r>
              <a:rPr lang="nb-NO" dirty="0" err="1" smtClean="0"/>
              <a:t>fun</a:t>
            </a:r>
            <a:r>
              <a:rPr lang="nb-NO" dirty="0" smtClean="0"/>
              <a:t> </a:t>
            </a:r>
            <a:r>
              <a:rPr lang="nb-NO" dirty="0" err="1" smtClean="0"/>
              <a:t>but</a:t>
            </a:r>
            <a:r>
              <a:rPr lang="nb-NO" dirty="0" smtClean="0"/>
              <a:t> </a:t>
            </a:r>
            <a:r>
              <a:rPr lang="nb-NO" dirty="0" err="1" smtClean="0"/>
              <a:t>will</a:t>
            </a:r>
            <a:r>
              <a:rPr lang="nb-NO" dirty="0" smtClean="0"/>
              <a:t> </a:t>
            </a:r>
            <a:r>
              <a:rPr lang="nb-NO" dirty="0" err="1" smtClean="0"/>
              <a:t>take</a:t>
            </a:r>
            <a:r>
              <a:rPr lang="nb-NO" dirty="0" smtClean="0"/>
              <a:t> more time</a:t>
            </a:r>
            <a:r>
              <a:rPr lang="nb-NO" dirty="0"/>
              <a:t> </a:t>
            </a:r>
            <a:r>
              <a:rPr lang="nb-NO" dirty="0" err="1" smtClean="0"/>
              <a:t>than</a:t>
            </a:r>
            <a:r>
              <a:rPr lang="nb-NO" dirty="0" smtClean="0"/>
              <a:t> </a:t>
            </a:r>
            <a:r>
              <a:rPr lang="nb-NO" dirty="0" err="1" smtClean="0"/>
              <a:t>past</a:t>
            </a:r>
            <a:r>
              <a:rPr lang="nb-NO" dirty="0" smtClean="0"/>
              <a:t> </a:t>
            </a:r>
            <a:r>
              <a:rPr lang="nb-NO" dirty="0" err="1" smtClean="0"/>
              <a:t>HWs</a:t>
            </a:r>
            <a:r>
              <a:rPr lang="nb-NO" dirty="0" smtClean="0"/>
              <a:t>.  </a:t>
            </a:r>
            <a:r>
              <a:rPr lang="nb-NO" dirty="0" err="1" smtClean="0"/>
              <a:t>We’re</a:t>
            </a:r>
            <a:r>
              <a:rPr lang="nb-NO" dirty="0" smtClean="0"/>
              <a:t> giving </a:t>
            </a:r>
            <a:r>
              <a:rPr lang="nb-NO" dirty="0" err="1" smtClean="0"/>
              <a:t>you</a:t>
            </a:r>
            <a:r>
              <a:rPr lang="nb-NO" dirty="0" smtClean="0"/>
              <a:t> 3 </a:t>
            </a:r>
            <a:r>
              <a:rPr lang="nb-NO" dirty="0" err="1" smtClean="0"/>
              <a:t>weeks</a:t>
            </a:r>
            <a:r>
              <a:rPr lang="nb-NO" dirty="0" smtClean="0"/>
              <a:t> to turn it in.  </a:t>
            </a:r>
          </a:p>
          <a:p>
            <a:endParaRPr lang="nb-NO" dirty="0"/>
          </a:p>
          <a:p>
            <a:r>
              <a:rPr lang="nb-NO" dirty="0" smtClean="0"/>
              <a:t>(</a:t>
            </a:r>
            <a:r>
              <a:rPr lang="nb-NO" dirty="0" err="1" smtClean="0"/>
              <a:t>Don’t</a:t>
            </a:r>
            <a:r>
              <a:rPr lang="nb-NO" dirty="0" smtClean="0"/>
              <a:t> </a:t>
            </a:r>
            <a:r>
              <a:rPr lang="nb-NO" dirty="0" err="1" smtClean="0"/>
              <a:t>thank</a:t>
            </a:r>
            <a:r>
              <a:rPr lang="nb-NO" dirty="0" smtClean="0"/>
              <a:t> </a:t>
            </a:r>
            <a:r>
              <a:rPr lang="nb-NO" dirty="0" err="1" smtClean="0"/>
              <a:t>us</a:t>
            </a:r>
            <a:r>
              <a:rPr lang="nb-NO" dirty="0" smtClean="0"/>
              <a:t> </a:t>
            </a:r>
            <a:r>
              <a:rPr lang="mr-IN" dirty="0" smtClean="0"/>
              <a:t>–</a:t>
            </a:r>
            <a:r>
              <a:rPr lang="nb-NO" dirty="0" smtClean="0"/>
              <a:t> </a:t>
            </a:r>
            <a:r>
              <a:rPr lang="nb-NO" dirty="0" err="1" smtClean="0"/>
              <a:t>you’ll</a:t>
            </a:r>
            <a:r>
              <a:rPr lang="nb-NO" dirty="0" smtClean="0"/>
              <a:t> be </a:t>
            </a:r>
            <a:r>
              <a:rPr lang="nb-NO" dirty="0" err="1" smtClean="0"/>
              <a:t>studying</a:t>
            </a:r>
            <a:r>
              <a:rPr lang="nb-NO" dirty="0" smtClean="0"/>
              <a:t> for </a:t>
            </a:r>
            <a:r>
              <a:rPr lang="nb-NO" dirty="0" err="1" smtClean="0"/>
              <a:t>the</a:t>
            </a:r>
            <a:r>
              <a:rPr lang="nb-NO" dirty="0" smtClean="0"/>
              <a:t> </a:t>
            </a:r>
            <a:r>
              <a:rPr lang="nb-NO" dirty="0" err="1" smtClean="0"/>
              <a:t>midterm</a:t>
            </a:r>
            <a:r>
              <a:rPr lang="nb-NO" dirty="0" smtClean="0"/>
              <a:t> </a:t>
            </a:r>
            <a:r>
              <a:rPr lang="nb-NO" dirty="0" err="1" smtClean="0"/>
              <a:t>this</a:t>
            </a:r>
            <a:r>
              <a:rPr lang="nb-NO" dirty="0" smtClean="0"/>
              <a:t> </a:t>
            </a:r>
            <a:r>
              <a:rPr lang="nb-NO" dirty="0" err="1" smtClean="0"/>
              <a:t>week</a:t>
            </a:r>
            <a:r>
              <a:rPr lang="nb-NO" dirty="0" smtClean="0"/>
              <a:t>, </a:t>
            </a:r>
            <a:r>
              <a:rPr lang="nb-NO" dirty="0" err="1" smtClean="0"/>
              <a:t>on</a:t>
            </a:r>
            <a:r>
              <a:rPr lang="nb-NO" dirty="0" smtClean="0"/>
              <a:t> Winger break </a:t>
            </a:r>
            <a:r>
              <a:rPr lang="nb-NO" dirty="0" err="1" smtClean="0"/>
              <a:t>next</a:t>
            </a:r>
            <a:r>
              <a:rPr lang="nb-NO" dirty="0" smtClean="0"/>
              <a:t> </a:t>
            </a:r>
            <a:r>
              <a:rPr lang="nb-NO" dirty="0" err="1" smtClean="0"/>
              <a:t>week</a:t>
            </a:r>
            <a:r>
              <a:rPr lang="nb-NO" dirty="0" smtClean="0"/>
              <a:t>, and </a:t>
            </a:r>
            <a:r>
              <a:rPr lang="nb-NO" dirty="0" err="1" smtClean="0"/>
              <a:t>finally</a:t>
            </a:r>
            <a:r>
              <a:rPr lang="nb-NO" dirty="0" smtClean="0"/>
              <a:t> </a:t>
            </a:r>
            <a:r>
              <a:rPr lang="nb-NO" dirty="0" err="1" smtClean="0"/>
              <a:t>doing</a:t>
            </a:r>
            <a:r>
              <a:rPr lang="nb-NO" dirty="0" smtClean="0"/>
              <a:t> </a:t>
            </a:r>
            <a:r>
              <a:rPr lang="nb-NO" dirty="0" err="1" smtClean="0"/>
              <a:t>your</a:t>
            </a:r>
            <a:r>
              <a:rPr lang="nb-NO" dirty="0" smtClean="0"/>
              <a:t> HW </a:t>
            </a:r>
            <a:r>
              <a:rPr lang="nb-NO" dirty="0" err="1" smtClean="0"/>
              <a:t>the</a:t>
            </a:r>
            <a:r>
              <a:rPr lang="nb-NO" dirty="0" smtClean="0"/>
              <a:t> </a:t>
            </a:r>
            <a:r>
              <a:rPr lang="nb-NO" dirty="0" err="1" smtClean="0"/>
              <a:t>following</a:t>
            </a:r>
            <a:r>
              <a:rPr lang="nb-NO" dirty="0" smtClean="0"/>
              <a:t> </a:t>
            </a:r>
            <a:r>
              <a:rPr lang="nb-NO" dirty="0" err="1" smtClean="0"/>
              <a:t>week</a:t>
            </a:r>
            <a:r>
              <a:rPr lang="nb-NO" dirty="0" smtClean="0"/>
              <a:t>). </a:t>
            </a:r>
          </a:p>
          <a:p>
            <a:endParaRPr lang="nb-NO" dirty="0"/>
          </a:p>
          <a:p>
            <a:r>
              <a:rPr lang="nb-NO" dirty="0" smtClean="0"/>
              <a:t>The </a:t>
            </a:r>
            <a:r>
              <a:rPr lang="nb-NO" dirty="0" err="1" smtClean="0"/>
              <a:t>assignment</a:t>
            </a:r>
            <a:r>
              <a:rPr lang="nb-NO" dirty="0" smtClean="0"/>
              <a:t> </a:t>
            </a:r>
            <a:r>
              <a:rPr lang="nb-NO" dirty="0"/>
              <a:t>is due </a:t>
            </a:r>
            <a:r>
              <a:rPr lang="nb-NO" dirty="0" err="1"/>
              <a:t>on</a:t>
            </a:r>
            <a:r>
              <a:rPr lang="nb-NO" dirty="0"/>
              <a:t> </a:t>
            </a:r>
            <a:r>
              <a:rPr lang="nb-NO" dirty="0" err="1"/>
              <a:t>Tuesday</a:t>
            </a:r>
            <a:r>
              <a:rPr lang="nb-NO" dirty="0"/>
              <a:t>, </a:t>
            </a:r>
            <a:r>
              <a:rPr lang="nb-NO" dirty="0" err="1"/>
              <a:t>October</a:t>
            </a:r>
            <a:r>
              <a:rPr lang="nb-NO" dirty="0"/>
              <a:t> 16, 2018 </a:t>
            </a:r>
            <a:r>
              <a:rPr lang="nb-NO" dirty="0" err="1"/>
              <a:t>before</a:t>
            </a:r>
            <a:r>
              <a:rPr lang="nb-NO" dirty="0"/>
              <a:t> 11:59PM. </a:t>
            </a:r>
          </a:p>
          <a:p>
            <a:r>
              <a:rPr lang="nb-NO" dirty="0"/>
              <a:t/>
            </a:r>
            <a:br>
              <a:rPr lang="nb-NO" dirty="0"/>
            </a:br>
            <a:endParaRPr lang="nb-NO" dirty="0" smtClean="0"/>
          </a:p>
        </p:txBody>
      </p:sp>
      <p:sp>
        <p:nvSpPr>
          <p:cNvPr id="3" name="TextBox 2"/>
          <p:cNvSpPr txBox="1"/>
          <p:nvPr/>
        </p:nvSpPr>
        <p:spPr>
          <a:xfrm>
            <a:off x="2235200" y="1083733"/>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55565686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Rectangle 3"/>
          <p:cNvSpPr>
            <a:spLocks noGrp="1" noChangeArrowheads="1"/>
          </p:cNvSpPr>
          <p:nvPr>
            <p:ph idx="1"/>
          </p:nvPr>
        </p:nvSpPr>
        <p:spPr>
          <a:xfrm>
            <a:off x="457200" y="1524000"/>
            <a:ext cx="7239000" cy="4525963"/>
          </a:xfrm>
        </p:spPr>
        <p:txBody>
          <a:bodyPr/>
          <a:lstStyle/>
          <a:p>
            <a:pPr>
              <a:lnSpc>
                <a:spcPct val="80000"/>
              </a:lnSpc>
            </a:pPr>
            <a:r>
              <a:rPr lang="en-US" sz="2400" dirty="0" smtClean="0">
                <a:latin typeface="Calibri"/>
                <a:cs typeface="Calibri"/>
              </a:rPr>
              <a:t>In </a:t>
            </a:r>
            <a:r>
              <a:rPr lang="en-US" sz="2400" dirty="0" err="1" smtClean="0">
                <a:latin typeface="Calibri"/>
                <a:cs typeface="Calibri"/>
              </a:rPr>
              <a:t>expectimax</a:t>
            </a:r>
            <a:r>
              <a:rPr lang="en-US" sz="2400" dirty="0" smtClean="0">
                <a:latin typeface="Calibri"/>
                <a:cs typeface="Calibri"/>
              </a:rPr>
              <a:t> search, we have a probabilistic model of how the opponent (or environment) will behave in any state</a:t>
            </a:r>
          </a:p>
          <a:p>
            <a:pPr lvl="1">
              <a:lnSpc>
                <a:spcPct val="80000"/>
              </a:lnSpc>
            </a:pPr>
            <a:r>
              <a:rPr lang="en-US" sz="2000" dirty="0" smtClean="0">
                <a:latin typeface="Calibri"/>
                <a:cs typeface="Calibri"/>
              </a:rPr>
              <a:t>Model could be a simple uniform distribution (roll a die)</a:t>
            </a:r>
          </a:p>
          <a:p>
            <a:pPr lvl="1">
              <a:lnSpc>
                <a:spcPct val="80000"/>
              </a:lnSpc>
            </a:pPr>
            <a:r>
              <a:rPr lang="en-US" sz="2000" dirty="0" smtClean="0">
                <a:latin typeface="Calibri"/>
                <a:cs typeface="Calibri"/>
              </a:rPr>
              <a:t>Model could be sophisticated and require a great deal of computation</a:t>
            </a:r>
          </a:p>
          <a:p>
            <a:pPr lvl="1">
              <a:lnSpc>
                <a:spcPct val="80000"/>
              </a:lnSpc>
            </a:pPr>
            <a:r>
              <a:rPr lang="en-US" sz="2000" dirty="0" smtClean="0">
                <a:latin typeface="Calibri"/>
                <a:cs typeface="Calibri"/>
              </a:rPr>
              <a:t>We have a chance node for any outcome out of our control: opponent or environment</a:t>
            </a:r>
          </a:p>
          <a:p>
            <a:pPr lvl="1">
              <a:lnSpc>
                <a:spcPct val="80000"/>
              </a:lnSpc>
            </a:pPr>
            <a:r>
              <a:rPr lang="en-US" sz="2000" dirty="0" smtClean="0">
                <a:latin typeface="Calibri"/>
                <a:cs typeface="Calibri"/>
              </a:rPr>
              <a:t>The model might say that adversarial actions are likely!</a:t>
            </a:r>
          </a:p>
          <a:p>
            <a:pPr>
              <a:lnSpc>
                <a:spcPct val="80000"/>
              </a:lnSpc>
            </a:pPr>
            <a:endParaRPr lang="en-US" sz="2400" dirty="0" smtClean="0">
              <a:latin typeface="Calibri"/>
              <a:cs typeface="Calibri"/>
            </a:endParaRPr>
          </a:p>
          <a:p>
            <a:pPr>
              <a:lnSpc>
                <a:spcPct val="80000"/>
              </a:lnSpc>
            </a:pPr>
            <a:r>
              <a:rPr lang="en-US" sz="2400" dirty="0" smtClean="0">
                <a:latin typeface="Calibri"/>
                <a:cs typeface="Calibri"/>
              </a:rPr>
              <a:t>For now, assume each chance node magically comes along with probabilities that specify the distribution over its outcomes</a:t>
            </a:r>
          </a:p>
        </p:txBody>
      </p:sp>
      <p:sp>
        <p:nvSpPr>
          <p:cNvPr id="11266" name="Rectangle 2"/>
          <p:cNvSpPr>
            <a:spLocks noGrp="1" noChangeArrowheads="1"/>
          </p:cNvSpPr>
          <p:nvPr>
            <p:ph type="title"/>
          </p:nvPr>
        </p:nvSpPr>
        <p:spPr/>
        <p:txBody>
          <a:bodyPr/>
          <a:lstStyle/>
          <a:p>
            <a:r>
              <a:rPr lang="en-US" smtClean="0">
                <a:latin typeface="Calibri"/>
                <a:cs typeface="Calibri"/>
              </a:rPr>
              <a:t>What Probabilities to Use?</a:t>
            </a:r>
          </a:p>
        </p:txBody>
      </p:sp>
      <p:grpSp>
        <p:nvGrpSpPr>
          <p:cNvPr id="11268" name="Group 50"/>
          <p:cNvGrpSpPr>
            <a:grpSpLocks/>
          </p:cNvGrpSpPr>
          <p:nvPr/>
        </p:nvGrpSpPr>
        <p:grpSpPr bwMode="auto">
          <a:xfrm>
            <a:off x="8382000" y="1676400"/>
            <a:ext cx="2819400" cy="3733800"/>
            <a:chOff x="3408" y="1248"/>
            <a:chExt cx="1776" cy="2352"/>
          </a:xfrm>
        </p:grpSpPr>
        <p:sp>
          <p:nvSpPr>
            <p:cNvPr id="11271" name="AutoShape 27"/>
            <p:cNvSpPr>
              <a:spLocks noChangeArrowheads="1"/>
            </p:cNvSpPr>
            <p:nvPr/>
          </p:nvSpPr>
          <p:spPr bwMode="auto">
            <a:xfrm>
              <a:off x="4141" y="1248"/>
              <a:ext cx="180" cy="144"/>
            </a:xfrm>
            <a:prstGeom prst="triangle">
              <a:avLst>
                <a:gd name="adj" fmla="val 50000"/>
              </a:avLst>
            </a:prstGeom>
            <a:solidFill>
              <a:srgbClr val="99CCFF"/>
            </a:solidFill>
            <a:ln w="9525">
              <a:solidFill>
                <a:schemeClr val="tx1"/>
              </a:solidFill>
              <a:miter lim="800000"/>
              <a:headEnd/>
              <a:tailEnd/>
            </a:ln>
          </p:spPr>
          <p:txBody>
            <a:bodyPr wrap="none" anchor="ctr"/>
            <a:lstStyle/>
            <a:p>
              <a:endParaRPr lang="en-US">
                <a:latin typeface="Calibri"/>
                <a:cs typeface="Calibri"/>
              </a:endParaRPr>
            </a:p>
          </p:txBody>
        </p:sp>
        <p:cxnSp>
          <p:nvCxnSpPr>
            <p:cNvPr id="11272" name="AutoShape 28"/>
            <p:cNvCxnSpPr>
              <a:cxnSpLocks noChangeShapeType="1"/>
              <a:stCxn id="11271" idx="3"/>
              <a:endCxn id="11278" idx="0"/>
            </p:cNvCxnSpPr>
            <p:nvPr/>
          </p:nvCxnSpPr>
          <p:spPr bwMode="auto">
            <a:xfrm flipH="1">
              <a:off x="3871" y="1392"/>
              <a:ext cx="360" cy="289"/>
            </a:xfrm>
            <a:prstGeom prst="straightConnector1">
              <a:avLst/>
            </a:prstGeom>
            <a:noFill/>
            <a:ln w="9525">
              <a:solidFill>
                <a:schemeClr val="tx1"/>
              </a:solidFill>
              <a:round/>
              <a:headEnd/>
              <a:tailEnd type="triangle" w="med" len="med"/>
            </a:ln>
          </p:spPr>
        </p:cxnSp>
        <p:cxnSp>
          <p:nvCxnSpPr>
            <p:cNvPr id="11273" name="AutoShape 29"/>
            <p:cNvCxnSpPr>
              <a:cxnSpLocks noChangeShapeType="1"/>
              <a:stCxn id="11271" idx="3"/>
              <a:endCxn id="11279" idx="0"/>
            </p:cNvCxnSpPr>
            <p:nvPr/>
          </p:nvCxnSpPr>
          <p:spPr bwMode="auto">
            <a:xfrm>
              <a:off x="4231" y="1392"/>
              <a:ext cx="361" cy="289"/>
            </a:xfrm>
            <a:prstGeom prst="straightConnector1">
              <a:avLst/>
            </a:prstGeom>
            <a:noFill/>
            <a:ln w="9525">
              <a:solidFill>
                <a:schemeClr val="tx1"/>
              </a:solidFill>
              <a:round/>
              <a:headEnd/>
              <a:tailEnd type="triangle" w="med" len="med"/>
            </a:ln>
          </p:spPr>
        </p:cxnSp>
        <p:cxnSp>
          <p:nvCxnSpPr>
            <p:cNvPr id="11274" name="AutoShape 30"/>
            <p:cNvCxnSpPr>
              <a:cxnSpLocks noChangeShapeType="1"/>
            </p:cNvCxnSpPr>
            <p:nvPr/>
          </p:nvCxnSpPr>
          <p:spPr bwMode="auto">
            <a:xfrm flipH="1">
              <a:off x="3690" y="1861"/>
              <a:ext cx="181" cy="470"/>
            </a:xfrm>
            <a:prstGeom prst="straightConnector1">
              <a:avLst/>
            </a:prstGeom>
            <a:noFill/>
            <a:ln w="9525">
              <a:solidFill>
                <a:schemeClr val="tx1"/>
              </a:solidFill>
              <a:round/>
              <a:headEnd/>
              <a:tailEnd type="triangle" w="med" len="med"/>
            </a:ln>
          </p:spPr>
        </p:cxnSp>
        <p:cxnSp>
          <p:nvCxnSpPr>
            <p:cNvPr id="11275" name="AutoShape 31"/>
            <p:cNvCxnSpPr>
              <a:cxnSpLocks noChangeShapeType="1"/>
            </p:cNvCxnSpPr>
            <p:nvPr/>
          </p:nvCxnSpPr>
          <p:spPr bwMode="auto">
            <a:xfrm>
              <a:off x="3871" y="1861"/>
              <a:ext cx="144" cy="470"/>
            </a:xfrm>
            <a:prstGeom prst="straightConnector1">
              <a:avLst/>
            </a:prstGeom>
            <a:noFill/>
            <a:ln w="9525">
              <a:solidFill>
                <a:schemeClr val="tx1"/>
              </a:solidFill>
              <a:round/>
              <a:headEnd/>
              <a:tailEnd type="triangle" w="med" len="med"/>
            </a:ln>
          </p:spPr>
        </p:cxnSp>
        <p:cxnSp>
          <p:nvCxnSpPr>
            <p:cNvPr id="11276" name="AutoShape 32"/>
            <p:cNvCxnSpPr>
              <a:cxnSpLocks noChangeShapeType="1"/>
            </p:cNvCxnSpPr>
            <p:nvPr/>
          </p:nvCxnSpPr>
          <p:spPr bwMode="auto">
            <a:xfrm flipH="1">
              <a:off x="4412" y="1861"/>
              <a:ext cx="180" cy="470"/>
            </a:xfrm>
            <a:prstGeom prst="straightConnector1">
              <a:avLst/>
            </a:prstGeom>
            <a:noFill/>
            <a:ln w="9525">
              <a:solidFill>
                <a:schemeClr val="tx1"/>
              </a:solidFill>
              <a:round/>
              <a:headEnd/>
              <a:tailEnd type="triangle" w="med" len="med"/>
            </a:ln>
          </p:spPr>
        </p:cxnSp>
        <p:cxnSp>
          <p:nvCxnSpPr>
            <p:cNvPr id="11277" name="AutoShape 33"/>
            <p:cNvCxnSpPr>
              <a:cxnSpLocks noChangeShapeType="1"/>
            </p:cNvCxnSpPr>
            <p:nvPr/>
          </p:nvCxnSpPr>
          <p:spPr bwMode="auto">
            <a:xfrm>
              <a:off x="4592" y="1861"/>
              <a:ext cx="180" cy="470"/>
            </a:xfrm>
            <a:prstGeom prst="straightConnector1">
              <a:avLst/>
            </a:prstGeom>
            <a:noFill/>
            <a:ln w="9525">
              <a:solidFill>
                <a:schemeClr val="tx1"/>
              </a:solidFill>
              <a:round/>
              <a:headEnd/>
              <a:tailEnd type="triangle" w="med" len="med"/>
            </a:ln>
          </p:spPr>
        </p:cxnSp>
        <p:sp>
          <p:nvSpPr>
            <p:cNvPr id="11278" name="Oval 34"/>
            <p:cNvSpPr>
              <a:spLocks noChangeArrowheads="1"/>
            </p:cNvSpPr>
            <p:nvPr/>
          </p:nvSpPr>
          <p:spPr bwMode="auto">
            <a:xfrm>
              <a:off x="3780" y="1681"/>
              <a:ext cx="181" cy="180"/>
            </a:xfrm>
            <a:prstGeom prst="ellipse">
              <a:avLst/>
            </a:prstGeom>
            <a:solidFill>
              <a:srgbClr val="B5EDC2"/>
            </a:solidFill>
            <a:ln w="9525">
              <a:solidFill>
                <a:schemeClr val="tx1"/>
              </a:solidFill>
              <a:round/>
              <a:headEnd/>
              <a:tailEnd/>
            </a:ln>
          </p:spPr>
          <p:txBody>
            <a:bodyPr wrap="none" anchor="ctr"/>
            <a:lstStyle/>
            <a:p>
              <a:endParaRPr lang="en-US">
                <a:latin typeface="Calibri"/>
                <a:cs typeface="Calibri"/>
              </a:endParaRPr>
            </a:p>
          </p:txBody>
        </p:sp>
        <p:sp>
          <p:nvSpPr>
            <p:cNvPr id="11279" name="Oval 35"/>
            <p:cNvSpPr>
              <a:spLocks noChangeArrowheads="1"/>
            </p:cNvSpPr>
            <p:nvPr/>
          </p:nvSpPr>
          <p:spPr bwMode="auto">
            <a:xfrm>
              <a:off x="4502" y="1681"/>
              <a:ext cx="180" cy="180"/>
            </a:xfrm>
            <a:prstGeom prst="ellipse">
              <a:avLst/>
            </a:prstGeom>
            <a:solidFill>
              <a:srgbClr val="B5EDC2"/>
            </a:solidFill>
            <a:ln w="9525">
              <a:solidFill>
                <a:schemeClr val="tx1"/>
              </a:solidFill>
              <a:round/>
              <a:headEnd/>
              <a:tailEnd/>
            </a:ln>
          </p:spPr>
          <p:txBody>
            <a:bodyPr wrap="none" anchor="ctr"/>
            <a:lstStyle/>
            <a:p>
              <a:endParaRPr lang="en-US">
                <a:latin typeface="Calibri"/>
                <a:cs typeface="Calibri"/>
              </a:endParaRPr>
            </a:p>
          </p:txBody>
        </p:sp>
        <p:pic>
          <p:nvPicPr>
            <p:cNvPr id="11280" name="Picture 36"/>
            <p:cNvPicPr>
              <a:picLocks noChangeAspect="1" noChangeArrowheads="1"/>
            </p:cNvPicPr>
            <p:nvPr/>
          </p:nvPicPr>
          <p:blipFill>
            <a:blip r:embed="rId3" cstate="print"/>
            <a:srcRect/>
            <a:stretch>
              <a:fillRect/>
            </a:stretch>
          </p:blipFill>
          <p:spPr bwMode="auto">
            <a:xfrm>
              <a:off x="5022" y="1681"/>
              <a:ext cx="162" cy="126"/>
            </a:xfrm>
            <a:prstGeom prst="rect">
              <a:avLst/>
            </a:prstGeom>
            <a:noFill/>
            <a:ln w="9525">
              <a:noFill/>
              <a:miter lim="800000"/>
              <a:headEnd/>
              <a:tailEnd/>
            </a:ln>
          </p:spPr>
        </p:pic>
        <p:pic>
          <p:nvPicPr>
            <p:cNvPr id="11281" name="Picture 37"/>
            <p:cNvPicPr>
              <a:picLocks noChangeAspect="1" noChangeArrowheads="1"/>
            </p:cNvPicPr>
            <p:nvPr/>
          </p:nvPicPr>
          <p:blipFill>
            <a:blip r:embed="rId4" cstate="print"/>
            <a:srcRect/>
            <a:stretch>
              <a:fillRect/>
            </a:stretch>
          </p:blipFill>
          <p:spPr bwMode="auto">
            <a:xfrm>
              <a:off x="5028" y="2367"/>
              <a:ext cx="148" cy="133"/>
            </a:xfrm>
            <a:prstGeom prst="rect">
              <a:avLst/>
            </a:prstGeom>
            <a:noFill/>
            <a:ln w="9525">
              <a:noFill/>
              <a:miter lim="800000"/>
              <a:headEnd/>
              <a:tailEnd/>
            </a:ln>
          </p:spPr>
        </p:pic>
        <p:pic>
          <p:nvPicPr>
            <p:cNvPr id="11282" name="Picture 38"/>
            <p:cNvPicPr>
              <a:picLocks noChangeAspect="1" noChangeArrowheads="1"/>
            </p:cNvPicPr>
            <p:nvPr/>
          </p:nvPicPr>
          <p:blipFill>
            <a:blip r:embed="rId5" cstate="print"/>
            <a:srcRect/>
            <a:stretch>
              <a:fillRect/>
            </a:stretch>
          </p:blipFill>
          <p:spPr bwMode="auto">
            <a:xfrm>
              <a:off x="5013" y="1248"/>
              <a:ext cx="162" cy="141"/>
            </a:xfrm>
            <a:prstGeom prst="rect">
              <a:avLst/>
            </a:prstGeom>
            <a:noFill/>
            <a:ln w="9525">
              <a:noFill/>
              <a:miter lim="800000"/>
              <a:headEnd/>
              <a:tailEnd/>
            </a:ln>
          </p:spPr>
        </p:pic>
        <p:sp>
          <p:nvSpPr>
            <p:cNvPr id="11283" name="Oval 40"/>
            <p:cNvSpPr>
              <a:spLocks noChangeArrowheads="1"/>
            </p:cNvSpPr>
            <p:nvPr/>
          </p:nvSpPr>
          <p:spPr bwMode="auto">
            <a:xfrm>
              <a:off x="3961" y="2331"/>
              <a:ext cx="180" cy="180"/>
            </a:xfrm>
            <a:prstGeom prst="ellipse">
              <a:avLst/>
            </a:prstGeom>
            <a:solidFill>
              <a:srgbClr val="B5EDC2"/>
            </a:solidFill>
            <a:ln w="9525">
              <a:solidFill>
                <a:schemeClr val="tx1"/>
              </a:solidFill>
              <a:round/>
              <a:headEnd/>
              <a:tailEnd/>
            </a:ln>
          </p:spPr>
          <p:txBody>
            <a:bodyPr wrap="none" anchor="ctr"/>
            <a:lstStyle/>
            <a:p>
              <a:endParaRPr lang="en-US">
                <a:latin typeface="Calibri"/>
                <a:cs typeface="Calibri"/>
              </a:endParaRPr>
            </a:p>
          </p:txBody>
        </p:sp>
        <p:sp>
          <p:nvSpPr>
            <p:cNvPr id="11284" name="Oval 41"/>
            <p:cNvSpPr>
              <a:spLocks noChangeArrowheads="1"/>
            </p:cNvSpPr>
            <p:nvPr/>
          </p:nvSpPr>
          <p:spPr bwMode="auto">
            <a:xfrm>
              <a:off x="4321" y="2331"/>
              <a:ext cx="181" cy="180"/>
            </a:xfrm>
            <a:prstGeom prst="ellipse">
              <a:avLst/>
            </a:prstGeom>
            <a:solidFill>
              <a:srgbClr val="B5EDC2"/>
            </a:solidFill>
            <a:ln w="9525">
              <a:solidFill>
                <a:schemeClr val="tx1"/>
              </a:solidFill>
              <a:round/>
              <a:headEnd/>
              <a:tailEnd/>
            </a:ln>
          </p:spPr>
          <p:txBody>
            <a:bodyPr wrap="none" anchor="ctr"/>
            <a:lstStyle/>
            <a:p>
              <a:endParaRPr lang="en-US">
                <a:latin typeface="Calibri"/>
                <a:cs typeface="Calibri"/>
              </a:endParaRPr>
            </a:p>
          </p:txBody>
        </p:sp>
        <p:sp>
          <p:nvSpPr>
            <p:cNvPr id="11285" name="Oval 42"/>
            <p:cNvSpPr>
              <a:spLocks noChangeArrowheads="1"/>
            </p:cNvSpPr>
            <p:nvPr/>
          </p:nvSpPr>
          <p:spPr bwMode="auto">
            <a:xfrm>
              <a:off x="4682" y="2331"/>
              <a:ext cx="181" cy="180"/>
            </a:xfrm>
            <a:prstGeom prst="ellipse">
              <a:avLst/>
            </a:prstGeom>
            <a:solidFill>
              <a:srgbClr val="B5EDC2"/>
            </a:solidFill>
            <a:ln w="9525">
              <a:solidFill>
                <a:schemeClr val="tx1"/>
              </a:solidFill>
              <a:round/>
              <a:headEnd/>
              <a:tailEnd/>
            </a:ln>
          </p:spPr>
          <p:txBody>
            <a:bodyPr wrap="none" anchor="ctr"/>
            <a:lstStyle/>
            <a:p>
              <a:endParaRPr lang="en-US">
                <a:latin typeface="Calibri"/>
                <a:cs typeface="Calibri"/>
              </a:endParaRPr>
            </a:p>
          </p:txBody>
        </p:sp>
        <p:cxnSp>
          <p:nvCxnSpPr>
            <p:cNvPr id="11286" name="AutoShape 43"/>
            <p:cNvCxnSpPr>
              <a:cxnSpLocks noChangeShapeType="1"/>
            </p:cNvCxnSpPr>
            <p:nvPr/>
          </p:nvCxnSpPr>
          <p:spPr bwMode="auto">
            <a:xfrm>
              <a:off x="3696" y="2496"/>
              <a:ext cx="180" cy="470"/>
            </a:xfrm>
            <a:prstGeom prst="straightConnector1">
              <a:avLst/>
            </a:prstGeom>
            <a:noFill/>
            <a:ln w="9525">
              <a:solidFill>
                <a:schemeClr val="tx1"/>
              </a:solidFill>
              <a:round/>
              <a:headEnd/>
              <a:tailEnd type="triangle" w="med" len="med"/>
            </a:ln>
          </p:spPr>
        </p:cxnSp>
        <p:sp>
          <p:nvSpPr>
            <p:cNvPr id="11287" name="Line 44"/>
            <p:cNvSpPr>
              <a:spLocks noChangeShapeType="1"/>
            </p:cNvSpPr>
            <p:nvPr/>
          </p:nvSpPr>
          <p:spPr bwMode="auto">
            <a:xfrm flipH="1">
              <a:off x="3552" y="2496"/>
              <a:ext cx="144" cy="480"/>
            </a:xfrm>
            <a:prstGeom prst="line">
              <a:avLst/>
            </a:prstGeom>
            <a:noFill/>
            <a:ln w="9525">
              <a:solidFill>
                <a:schemeClr val="tx1"/>
              </a:solidFill>
              <a:round/>
              <a:headEnd/>
              <a:tailEnd type="triangle" w="med" len="med"/>
            </a:ln>
          </p:spPr>
          <p:txBody>
            <a:bodyPr/>
            <a:lstStyle/>
            <a:p>
              <a:endParaRPr lang="en-US">
                <a:latin typeface="Calibri"/>
                <a:cs typeface="Calibri"/>
              </a:endParaRPr>
            </a:p>
          </p:txBody>
        </p:sp>
        <p:sp>
          <p:nvSpPr>
            <p:cNvPr id="11288" name="AutoShape 45"/>
            <p:cNvSpPr>
              <a:spLocks noChangeArrowheads="1"/>
            </p:cNvSpPr>
            <p:nvPr/>
          </p:nvSpPr>
          <p:spPr bwMode="auto">
            <a:xfrm>
              <a:off x="3456" y="2976"/>
              <a:ext cx="180" cy="144"/>
            </a:xfrm>
            <a:prstGeom prst="triangle">
              <a:avLst>
                <a:gd name="adj" fmla="val 50000"/>
              </a:avLst>
            </a:prstGeom>
            <a:solidFill>
              <a:srgbClr val="99CCFF"/>
            </a:solidFill>
            <a:ln w="9525">
              <a:solidFill>
                <a:schemeClr val="tx1"/>
              </a:solidFill>
              <a:miter lim="800000"/>
              <a:headEnd/>
              <a:tailEnd/>
            </a:ln>
          </p:spPr>
          <p:txBody>
            <a:bodyPr wrap="none" anchor="ctr"/>
            <a:lstStyle/>
            <a:p>
              <a:endParaRPr lang="en-US">
                <a:latin typeface="Calibri"/>
                <a:cs typeface="Calibri"/>
              </a:endParaRPr>
            </a:p>
          </p:txBody>
        </p:sp>
        <p:pic>
          <p:nvPicPr>
            <p:cNvPr id="11289" name="Picture 46"/>
            <p:cNvPicPr>
              <a:picLocks noChangeAspect="1" noChangeArrowheads="1"/>
            </p:cNvPicPr>
            <p:nvPr/>
          </p:nvPicPr>
          <p:blipFill>
            <a:blip r:embed="rId5" cstate="print"/>
            <a:srcRect/>
            <a:stretch>
              <a:fillRect/>
            </a:stretch>
          </p:blipFill>
          <p:spPr bwMode="auto">
            <a:xfrm>
              <a:off x="5022" y="2976"/>
              <a:ext cx="162" cy="141"/>
            </a:xfrm>
            <a:prstGeom prst="rect">
              <a:avLst/>
            </a:prstGeom>
            <a:noFill/>
            <a:ln w="9525">
              <a:noFill/>
              <a:miter lim="800000"/>
              <a:headEnd/>
              <a:tailEnd/>
            </a:ln>
          </p:spPr>
        </p:pic>
        <p:cxnSp>
          <p:nvCxnSpPr>
            <p:cNvPr id="11290" name="AutoShape 47"/>
            <p:cNvCxnSpPr>
              <a:cxnSpLocks noChangeShapeType="1"/>
            </p:cNvCxnSpPr>
            <p:nvPr/>
          </p:nvCxnSpPr>
          <p:spPr bwMode="auto">
            <a:xfrm>
              <a:off x="3552" y="3120"/>
              <a:ext cx="180" cy="470"/>
            </a:xfrm>
            <a:prstGeom prst="straightConnector1">
              <a:avLst/>
            </a:prstGeom>
            <a:noFill/>
            <a:ln w="9525">
              <a:solidFill>
                <a:schemeClr val="tx1"/>
              </a:solidFill>
              <a:round/>
              <a:headEnd/>
              <a:tailEnd type="triangle" w="med" len="med"/>
            </a:ln>
          </p:spPr>
        </p:cxnSp>
        <p:sp>
          <p:nvSpPr>
            <p:cNvPr id="11291" name="Line 48"/>
            <p:cNvSpPr>
              <a:spLocks noChangeShapeType="1"/>
            </p:cNvSpPr>
            <p:nvPr/>
          </p:nvSpPr>
          <p:spPr bwMode="auto">
            <a:xfrm flipH="1">
              <a:off x="3408" y="3120"/>
              <a:ext cx="144" cy="480"/>
            </a:xfrm>
            <a:prstGeom prst="line">
              <a:avLst/>
            </a:prstGeom>
            <a:noFill/>
            <a:ln w="9525">
              <a:solidFill>
                <a:schemeClr val="tx1"/>
              </a:solidFill>
              <a:round/>
              <a:headEnd/>
              <a:tailEnd type="triangle" w="med" len="med"/>
            </a:ln>
          </p:spPr>
          <p:txBody>
            <a:bodyPr/>
            <a:lstStyle/>
            <a:p>
              <a:endParaRPr lang="en-US">
                <a:latin typeface="Calibri"/>
                <a:cs typeface="Calibri"/>
              </a:endParaRPr>
            </a:p>
          </p:txBody>
        </p:sp>
        <p:sp>
          <p:nvSpPr>
            <p:cNvPr id="11292" name="Oval 39"/>
            <p:cNvSpPr>
              <a:spLocks noChangeArrowheads="1"/>
            </p:cNvSpPr>
            <p:nvPr/>
          </p:nvSpPr>
          <p:spPr bwMode="auto">
            <a:xfrm>
              <a:off x="3600" y="2331"/>
              <a:ext cx="180" cy="180"/>
            </a:xfrm>
            <a:prstGeom prst="ellipse">
              <a:avLst/>
            </a:prstGeom>
            <a:solidFill>
              <a:srgbClr val="B5EDC2"/>
            </a:solidFill>
            <a:ln w="9525">
              <a:solidFill>
                <a:schemeClr val="tx1"/>
              </a:solidFill>
              <a:round/>
              <a:headEnd/>
              <a:tailEnd/>
            </a:ln>
          </p:spPr>
          <p:txBody>
            <a:bodyPr wrap="none" anchor="ctr"/>
            <a:lstStyle/>
            <a:p>
              <a:endParaRPr lang="en-US">
                <a:latin typeface="Calibri"/>
                <a:cs typeface="Calibri"/>
              </a:endParaRPr>
            </a:p>
          </p:txBody>
        </p:sp>
      </p:grpSp>
      <p:sp>
        <p:nvSpPr>
          <p:cNvPr id="11269" name="Text Box 51"/>
          <p:cNvSpPr txBox="1">
            <a:spLocks noChangeArrowheads="1"/>
          </p:cNvSpPr>
          <p:nvPr/>
        </p:nvSpPr>
        <p:spPr bwMode="auto">
          <a:xfrm>
            <a:off x="8077200" y="5715000"/>
            <a:ext cx="3886200" cy="915988"/>
          </a:xfrm>
          <a:prstGeom prst="rect">
            <a:avLst/>
          </a:prstGeom>
          <a:noFill/>
          <a:ln w="9525">
            <a:noFill/>
            <a:miter lim="800000"/>
            <a:headEnd/>
            <a:tailEnd/>
          </a:ln>
        </p:spPr>
        <p:txBody>
          <a:bodyPr>
            <a:spAutoFit/>
          </a:bodyPr>
          <a:lstStyle/>
          <a:p>
            <a:pPr algn="ctr">
              <a:spcBef>
                <a:spcPct val="50000"/>
              </a:spcBef>
            </a:pPr>
            <a:r>
              <a:rPr lang="en-US" i="1" dirty="0">
                <a:solidFill>
                  <a:srgbClr val="CC0000"/>
                </a:solidFill>
                <a:latin typeface="Calibri"/>
                <a:cs typeface="Calibri"/>
              </a:rPr>
              <a:t>Having a probabilistic belief about </a:t>
            </a:r>
            <a:r>
              <a:rPr lang="en-US" i="1" dirty="0" smtClean="0">
                <a:solidFill>
                  <a:srgbClr val="CC0000"/>
                </a:solidFill>
                <a:latin typeface="Calibri"/>
                <a:cs typeface="Calibri"/>
              </a:rPr>
              <a:t>another </a:t>
            </a:r>
            <a:r>
              <a:rPr lang="en-US" i="1" dirty="0">
                <a:solidFill>
                  <a:srgbClr val="CC0000"/>
                </a:solidFill>
                <a:latin typeface="Calibri"/>
                <a:cs typeface="Calibri"/>
              </a:rPr>
              <a:t>agent’s action does not mean that </a:t>
            </a:r>
            <a:r>
              <a:rPr lang="en-US" i="1" dirty="0" smtClean="0">
                <a:solidFill>
                  <a:srgbClr val="CC0000"/>
                </a:solidFill>
                <a:latin typeface="Calibri"/>
                <a:cs typeface="Calibri"/>
              </a:rPr>
              <a:t>the agent </a:t>
            </a:r>
            <a:r>
              <a:rPr lang="en-US" i="1" dirty="0">
                <a:solidFill>
                  <a:srgbClr val="CC0000"/>
                </a:solidFill>
                <a:latin typeface="Calibri"/>
                <a:cs typeface="Calibri"/>
              </a:rPr>
              <a:t>is flipping any coins!</a:t>
            </a:r>
          </a:p>
        </p:txBody>
      </p:sp>
      <p:pic>
        <p:nvPicPr>
          <p:cNvPr id="4099" name="Picture 3"/>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6546706" y="1519387"/>
            <a:ext cx="2206625" cy="2273308"/>
          </a:xfrm>
          <a:prstGeom prst="rect">
            <a:avLst/>
          </a:prstGeom>
          <a:noFill/>
          <a:extLst>
            <a:ext uri="{909E8E84-426E-40dd-AFC4-6F175D3DCCD1}">
              <a14:hiddenFill xmlns=""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099"/>
                                        </p:tgtEl>
                                        <p:attrNameLst>
                                          <p:attrName>style.visibility</p:attrName>
                                        </p:attrNameLst>
                                      </p:cBhvr>
                                      <p:to>
                                        <p:strVal val="visible"/>
                                      </p:to>
                                    </p:set>
                                    <p:anim calcmode="lin" valueType="num">
                                      <p:cBhvr additive="base">
                                        <p:cTn id="7" dur="500" fill="hold"/>
                                        <p:tgtEl>
                                          <p:spTgt spid="4099"/>
                                        </p:tgtEl>
                                        <p:attrNameLst>
                                          <p:attrName>ppt_x</p:attrName>
                                        </p:attrNameLst>
                                      </p:cBhvr>
                                      <p:tavLst>
                                        <p:tav tm="0">
                                          <p:val>
                                            <p:strVal val="0-#ppt_w/2"/>
                                          </p:val>
                                        </p:tav>
                                        <p:tav tm="100000">
                                          <p:val>
                                            <p:strVal val="#ppt_x"/>
                                          </p:val>
                                        </p:tav>
                                      </p:tavLst>
                                    </p:anim>
                                    <p:anim calcmode="lin" valueType="num">
                                      <p:cBhvr additive="base">
                                        <p:cTn id="8" dur="500" fill="hold"/>
                                        <p:tgtEl>
                                          <p:spTgt spid="409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xit" presetSubtype="2" fill="hold" nodeType="clickEffect">
                                  <p:stCondLst>
                                    <p:cond delay="0"/>
                                  </p:stCondLst>
                                  <p:childTnLst>
                                    <p:anim calcmode="lin" valueType="num">
                                      <p:cBhvr additive="base">
                                        <p:cTn id="12" dur="500"/>
                                        <p:tgtEl>
                                          <p:spTgt spid="4099"/>
                                        </p:tgtEl>
                                        <p:attrNameLst>
                                          <p:attrName>ppt_x</p:attrName>
                                        </p:attrNameLst>
                                      </p:cBhvr>
                                      <p:tavLst>
                                        <p:tav tm="0">
                                          <p:val>
                                            <p:strVal val="ppt_x"/>
                                          </p:val>
                                        </p:tav>
                                        <p:tav tm="100000">
                                          <p:val>
                                            <p:strVal val="1+ppt_w/2"/>
                                          </p:val>
                                        </p:tav>
                                      </p:tavLst>
                                    </p:anim>
                                    <p:anim calcmode="lin" valueType="num">
                                      <p:cBhvr additive="base">
                                        <p:cTn id="13" dur="500"/>
                                        <p:tgtEl>
                                          <p:spTgt spid="4099"/>
                                        </p:tgtEl>
                                        <p:attrNameLst>
                                          <p:attrName>ppt_y</p:attrName>
                                        </p:attrNameLst>
                                      </p:cBhvr>
                                      <p:tavLst>
                                        <p:tav tm="0">
                                          <p:val>
                                            <p:strVal val="ppt_y"/>
                                          </p:val>
                                        </p:tav>
                                        <p:tav tm="100000">
                                          <p:val>
                                            <p:strVal val="ppt_y"/>
                                          </p:val>
                                        </p:tav>
                                      </p:tavLst>
                                    </p:anim>
                                    <p:set>
                                      <p:cBhvr>
                                        <p:cTn id="14" dur="1" fill="hold">
                                          <p:stCondLst>
                                            <p:cond delay="499"/>
                                          </p:stCondLst>
                                        </p:cTn>
                                        <p:tgtEl>
                                          <p:spTgt spid="409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r>
              <a:rPr lang="en-US" smtClean="0"/>
              <a:t>What are Probabilities?</a:t>
            </a:r>
          </a:p>
        </p:txBody>
      </p:sp>
      <p:sp>
        <p:nvSpPr>
          <p:cNvPr id="31747" name="Rectangle 3"/>
          <p:cNvSpPr>
            <a:spLocks noGrp="1" noChangeArrowheads="1"/>
          </p:cNvSpPr>
          <p:nvPr>
            <p:ph idx="1"/>
          </p:nvPr>
        </p:nvSpPr>
        <p:spPr>
          <a:xfrm>
            <a:off x="457200" y="1524000"/>
            <a:ext cx="8229600" cy="4876800"/>
          </a:xfrm>
        </p:spPr>
        <p:txBody>
          <a:bodyPr/>
          <a:lstStyle/>
          <a:p>
            <a:pPr>
              <a:lnSpc>
                <a:spcPct val="90000"/>
              </a:lnSpc>
            </a:pPr>
            <a:r>
              <a:rPr lang="en-US" sz="2400" dirty="0" smtClean="0"/>
              <a:t>Objectivist / frequentist answer:</a:t>
            </a:r>
          </a:p>
          <a:p>
            <a:pPr lvl="1">
              <a:lnSpc>
                <a:spcPct val="90000"/>
              </a:lnSpc>
            </a:pPr>
            <a:r>
              <a:rPr lang="en-US" sz="2000" dirty="0" smtClean="0"/>
              <a:t>Averages over repeated </a:t>
            </a:r>
            <a:r>
              <a:rPr lang="en-US" sz="2000" i="1" dirty="0" smtClean="0"/>
              <a:t>experiments</a:t>
            </a:r>
          </a:p>
          <a:p>
            <a:pPr lvl="1">
              <a:lnSpc>
                <a:spcPct val="90000"/>
              </a:lnSpc>
            </a:pPr>
            <a:r>
              <a:rPr lang="en-US" sz="2000" dirty="0" smtClean="0"/>
              <a:t>E.g. empirically estimating P(rain) from historical observation</a:t>
            </a:r>
          </a:p>
          <a:p>
            <a:pPr lvl="1">
              <a:lnSpc>
                <a:spcPct val="90000"/>
              </a:lnSpc>
            </a:pPr>
            <a:r>
              <a:rPr lang="en-US" sz="2000" dirty="0" smtClean="0"/>
              <a:t>Assertion about how future experiments will go (in the limit)</a:t>
            </a:r>
          </a:p>
          <a:p>
            <a:pPr lvl="1">
              <a:lnSpc>
                <a:spcPct val="90000"/>
              </a:lnSpc>
            </a:pPr>
            <a:r>
              <a:rPr lang="en-US" sz="2000" dirty="0" smtClean="0"/>
              <a:t>New evidence changes the </a:t>
            </a:r>
            <a:r>
              <a:rPr lang="en-US" sz="2000" i="1" dirty="0" smtClean="0"/>
              <a:t>reference class</a:t>
            </a:r>
          </a:p>
          <a:p>
            <a:pPr lvl="1">
              <a:lnSpc>
                <a:spcPct val="90000"/>
              </a:lnSpc>
            </a:pPr>
            <a:r>
              <a:rPr lang="en-US" sz="2000" dirty="0" smtClean="0"/>
              <a:t>Makes one think of </a:t>
            </a:r>
            <a:r>
              <a:rPr lang="en-US" sz="2000" i="1" dirty="0" smtClean="0"/>
              <a:t>inherently random</a:t>
            </a:r>
            <a:r>
              <a:rPr lang="en-US" sz="2000" dirty="0" smtClean="0"/>
              <a:t> events, like rolling dice</a:t>
            </a:r>
          </a:p>
          <a:p>
            <a:pPr>
              <a:lnSpc>
                <a:spcPct val="90000"/>
              </a:lnSpc>
            </a:pPr>
            <a:endParaRPr lang="en-US" sz="2400" dirty="0" smtClean="0"/>
          </a:p>
          <a:p>
            <a:pPr>
              <a:lnSpc>
                <a:spcPct val="90000"/>
              </a:lnSpc>
            </a:pPr>
            <a:r>
              <a:rPr lang="en-US" sz="2400" dirty="0" smtClean="0"/>
              <a:t>Subjectivist / Bayesian answer:</a:t>
            </a:r>
          </a:p>
          <a:p>
            <a:pPr lvl="1">
              <a:lnSpc>
                <a:spcPct val="90000"/>
              </a:lnSpc>
            </a:pPr>
            <a:r>
              <a:rPr lang="en-US" sz="2000" dirty="0" smtClean="0"/>
              <a:t>Degrees of belief about unobserved variables</a:t>
            </a:r>
          </a:p>
          <a:p>
            <a:pPr lvl="1">
              <a:lnSpc>
                <a:spcPct val="90000"/>
              </a:lnSpc>
            </a:pPr>
            <a:r>
              <a:rPr lang="en-US" sz="2000" dirty="0" smtClean="0"/>
              <a:t>E.g. an agent’s belief that it’s raining, given the temperature</a:t>
            </a:r>
          </a:p>
          <a:p>
            <a:pPr lvl="1">
              <a:lnSpc>
                <a:spcPct val="90000"/>
              </a:lnSpc>
            </a:pPr>
            <a:r>
              <a:rPr lang="en-US" sz="2000" dirty="0" smtClean="0"/>
              <a:t>E.g. </a:t>
            </a:r>
            <a:r>
              <a:rPr lang="en-US" sz="2000" dirty="0" err="1" smtClean="0"/>
              <a:t>pacman’s</a:t>
            </a:r>
            <a:r>
              <a:rPr lang="en-US" sz="2000" dirty="0" smtClean="0"/>
              <a:t> belief that the ghost will turn left, given the state</a:t>
            </a:r>
          </a:p>
          <a:p>
            <a:pPr lvl="1">
              <a:lnSpc>
                <a:spcPct val="90000"/>
              </a:lnSpc>
            </a:pPr>
            <a:r>
              <a:rPr lang="en-US" sz="2000" dirty="0" smtClean="0"/>
              <a:t>Often </a:t>
            </a:r>
            <a:r>
              <a:rPr lang="en-US" sz="2000" i="1" dirty="0" smtClean="0"/>
              <a:t>learn </a:t>
            </a:r>
            <a:r>
              <a:rPr lang="en-US" sz="2000" dirty="0" smtClean="0"/>
              <a:t>probabilities from past experiences (more later)</a:t>
            </a:r>
          </a:p>
          <a:p>
            <a:pPr lvl="1">
              <a:lnSpc>
                <a:spcPct val="90000"/>
              </a:lnSpc>
            </a:pPr>
            <a:r>
              <a:rPr lang="en-US" sz="2000" dirty="0" smtClean="0"/>
              <a:t>New evidence </a:t>
            </a:r>
            <a:r>
              <a:rPr lang="en-US" sz="2000" i="1" dirty="0" smtClean="0"/>
              <a:t>updates beliefs </a:t>
            </a:r>
            <a:r>
              <a:rPr lang="en-US" sz="2000" dirty="0" smtClean="0"/>
              <a:t>(more later)</a:t>
            </a:r>
          </a:p>
          <a:p>
            <a:pPr lvl="1">
              <a:lnSpc>
                <a:spcPct val="90000"/>
              </a:lnSpc>
            </a:pPr>
            <a:endParaRPr lang="en-US" sz="2000" dirty="0" smtClean="0"/>
          </a:p>
        </p:txBody>
      </p:sp>
      <p:pic>
        <p:nvPicPr>
          <p:cNvPr id="2" name="Picture 1"/>
          <p:cNvPicPr>
            <a:picLocks noChangeAspect="1"/>
          </p:cNvPicPr>
          <p:nvPr/>
        </p:nvPicPr>
        <p:blipFill>
          <a:blip r:embed="rId2"/>
          <a:stretch>
            <a:fillRect/>
          </a:stretch>
        </p:blipFill>
        <p:spPr>
          <a:xfrm>
            <a:off x="8077200" y="2974538"/>
            <a:ext cx="3748741" cy="3883462"/>
          </a:xfrm>
          <a:prstGeom prst="rect">
            <a:avLst/>
          </a:prstGeom>
        </p:spPr>
      </p:pic>
    </p:spTree>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Quiz: Informed Probabilities</a:t>
            </a:r>
            <a:endParaRPr lang="en-US" dirty="0"/>
          </a:p>
        </p:txBody>
      </p:sp>
      <p:sp>
        <p:nvSpPr>
          <p:cNvPr id="3" name="Content Placeholder 2"/>
          <p:cNvSpPr>
            <a:spLocks noGrp="1"/>
          </p:cNvSpPr>
          <p:nvPr>
            <p:ph idx="1"/>
          </p:nvPr>
        </p:nvSpPr>
        <p:spPr/>
        <p:txBody>
          <a:bodyPr/>
          <a:lstStyle/>
          <a:p>
            <a:r>
              <a:rPr lang="en-US" sz="2400" dirty="0" smtClean="0"/>
              <a:t>Let’s say you know that your opponent is actually running a depth 2 </a:t>
            </a:r>
            <a:r>
              <a:rPr lang="en-US" sz="2400" dirty="0" err="1" smtClean="0"/>
              <a:t>minimax</a:t>
            </a:r>
            <a:r>
              <a:rPr lang="en-US" sz="2400" dirty="0" smtClean="0"/>
              <a:t>, using the result 80% of the time, and moving randomly otherwise</a:t>
            </a:r>
          </a:p>
          <a:p>
            <a:r>
              <a:rPr lang="en-US" sz="2400" dirty="0" smtClean="0"/>
              <a:t>Question: What tree search should you use?  </a:t>
            </a:r>
          </a:p>
          <a:p>
            <a:endParaRPr lang="en-US" sz="2400" dirty="0"/>
          </a:p>
        </p:txBody>
      </p:sp>
      <p:sp>
        <p:nvSpPr>
          <p:cNvPr id="29" name="Cloud Callout 28"/>
          <p:cNvSpPr/>
          <p:nvPr/>
        </p:nvSpPr>
        <p:spPr>
          <a:xfrm>
            <a:off x="533400" y="3352800"/>
            <a:ext cx="2286000" cy="2362200"/>
          </a:xfrm>
          <a:prstGeom prst="cloudCallout">
            <a:avLst>
              <a:gd name="adj1" fmla="val 85321"/>
              <a:gd name="adj2" fmla="val -25814"/>
            </a:avLst>
          </a:prstGeom>
          <a:solidFill>
            <a:srgbClr val="B5EDC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5" name="Group 84"/>
          <p:cNvGrpSpPr/>
          <p:nvPr/>
        </p:nvGrpSpPr>
        <p:grpSpPr>
          <a:xfrm>
            <a:off x="914400" y="3886200"/>
            <a:ext cx="1524000" cy="943442"/>
            <a:chOff x="7620000" y="2801226"/>
            <a:chExt cx="3352800" cy="2075574"/>
          </a:xfrm>
        </p:grpSpPr>
        <p:sp>
          <p:nvSpPr>
            <p:cNvPr id="40" name="AutoShape 5"/>
            <p:cNvSpPr>
              <a:spLocks noChangeArrowheads="1"/>
            </p:cNvSpPr>
            <p:nvPr/>
          </p:nvSpPr>
          <p:spPr bwMode="auto">
            <a:xfrm>
              <a:off x="8229600" y="3429000"/>
              <a:ext cx="381000" cy="304800"/>
            </a:xfrm>
            <a:prstGeom prst="triangle">
              <a:avLst>
                <a:gd name="adj" fmla="val 50000"/>
              </a:avLst>
            </a:prstGeom>
            <a:solidFill>
              <a:srgbClr val="CCECFF"/>
            </a:solidFill>
            <a:ln w="9525">
              <a:solidFill>
                <a:schemeClr val="tx1"/>
              </a:solidFill>
              <a:miter lim="800000"/>
              <a:headEnd/>
              <a:tailEnd/>
            </a:ln>
          </p:spPr>
          <p:txBody>
            <a:bodyPr wrap="none" anchor="ctr"/>
            <a:lstStyle/>
            <a:p>
              <a:endParaRPr lang="en-US">
                <a:latin typeface="Calibri" pitchFamily="34" charset="0"/>
              </a:endParaRPr>
            </a:p>
          </p:txBody>
        </p:sp>
        <p:sp>
          <p:nvSpPr>
            <p:cNvPr id="41" name="AutoShape 6"/>
            <p:cNvSpPr>
              <a:spLocks noChangeArrowheads="1"/>
            </p:cNvSpPr>
            <p:nvPr/>
          </p:nvSpPr>
          <p:spPr bwMode="auto">
            <a:xfrm rot="10800000">
              <a:off x="7848600" y="4038600"/>
              <a:ext cx="381000" cy="304800"/>
            </a:xfrm>
            <a:prstGeom prst="triangle">
              <a:avLst>
                <a:gd name="adj" fmla="val 50000"/>
              </a:avLst>
            </a:prstGeom>
            <a:solidFill>
              <a:srgbClr val="FF9999"/>
            </a:solidFill>
            <a:ln w="9525">
              <a:solidFill>
                <a:schemeClr val="tx1"/>
              </a:solidFill>
              <a:miter lim="800000"/>
              <a:headEnd/>
              <a:tailEnd/>
            </a:ln>
          </p:spPr>
          <p:txBody>
            <a:bodyPr wrap="none" anchor="ctr"/>
            <a:lstStyle/>
            <a:p>
              <a:endParaRPr lang="en-US">
                <a:latin typeface="Calibri" pitchFamily="34" charset="0"/>
              </a:endParaRPr>
            </a:p>
          </p:txBody>
        </p:sp>
        <p:sp>
          <p:nvSpPr>
            <p:cNvPr id="42" name="AutoShape 7"/>
            <p:cNvSpPr>
              <a:spLocks noChangeArrowheads="1"/>
            </p:cNvSpPr>
            <p:nvPr/>
          </p:nvSpPr>
          <p:spPr bwMode="auto">
            <a:xfrm rot="10800000">
              <a:off x="8610600" y="4038600"/>
              <a:ext cx="381000" cy="304800"/>
            </a:xfrm>
            <a:prstGeom prst="triangle">
              <a:avLst>
                <a:gd name="adj" fmla="val 50000"/>
              </a:avLst>
            </a:prstGeom>
            <a:solidFill>
              <a:srgbClr val="FF9999"/>
            </a:solidFill>
            <a:ln w="9525">
              <a:solidFill>
                <a:schemeClr val="tx1"/>
              </a:solidFill>
              <a:miter lim="800000"/>
              <a:headEnd/>
              <a:tailEnd/>
            </a:ln>
          </p:spPr>
          <p:txBody>
            <a:bodyPr wrap="none" anchor="ctr"/>
            <a:lstStyle/>
            <a:p>
              <a:endParaRPr lang="en-US">
                <a:latin typeface="Calibri" pitchFamily="34" charset="0"/>
              </a:endParaRPr>
            </a:p>
          </p:txBody>
        </p:sp>
        <p:cxnSp>
          <p:nvCxnSpPr>
            <p:cNvPr id="43" name="AutoShape 12"/>
            <p:cNvCxnSpPr>
              <a:cxnSpLocks noChangeShapeType="1"/>
              <a:stCxn id="40" idx="3"/>
              <a:endCxn id="41" idx="3"/>
            </p:cNvCxnSpPr>
            <p:nvPr/>
          </p:nvCxnSpPr>
          <p:spPr bwMode="auto">
            <a:xfrm flipH="1">
              <a:off x="8039100" y="3733800"/>
              <a:ext cx="381000" cy="304800"/>
            </a:xfrm>
            <a:prstGeom prst="straightConnector1">
              <a:avLst/>
            </a:prstGeom>
            <a:noFill/>
            <a:ln w="9525">
              <a:solidFill>
                <a:schemeClr val="tx1"/>
              </a:solidFill>
              <a:round/>
              <a:headEnd/>
              <a:tailEnd type="triangle" w="med" len="med"/>
            </a:ln>
          </p:spPr>
        </p:cxnSp>
        <p:cxnSp>
          <p:nvCxnSpPr>
            <p:cNvPr id="44" name="AutoShape 13"/>
            <p:cNvCxnSpPr>
              <a:cxnSpLocks noChangeShapeType="1"/>
              <a:stCxn id="40" idx="3"/>
              <a:endCxn id="42" idx="3"/>
            </p:cNvCxnSpPr>
            <p:nvPr/>
          </p:nvCxnSpPr>
          <p:spPr bwMode="auto">
            <a:xfrm>
              <a:off x="8420100" y="3733800"/>
              <a:ext cx="381000" cy="304800"/>
            </a:xfrm>
            <a:prstGeom prst="straightConnector1">
              <a:avLst/>
            </a:prstGeom>
            <a:noFill/>
            <a:ln w="9525">
              <a:solidFill>
                <a:schemeClr val="tx1"/>
              </a:solidFill>
              <a:round/>
              <a:headEnd/>
              <a:tailEnd type="triangle" w="med" len="med"/>
            </a:ln>
          </p:spPr>
        </p:cxnSp>
        <p:sp>
          <p:nvSpPr>
            <p:cNvPr id="49" name="AutoShape 5"/>
            <p:cNvSpPr>
              <a:spLocks noChangeArrowheads="1"/>
            </p:cNvSpPr>
            <p:nvPr/>
          </p:nvSpPr>
          <p:spPr bwMode="auto">
            <a:xfrm>
              <a:off x="9982200" y="3429000"/>
              <a:ext cx="381000" cy="304800"/>
            </a:xfrm>
            <a:prstGeom prst="triangle">
              <a:avLst>
                <a:gd name="adj" fmla="val 50000"/>
              </a:avLst>
            </a:prstGeom>
            <a:solidFill>
              <a:srgbClr val="CCECFF"/>
            </a:solidFill>
            <a:ln w="9525">
              <a:solidFill>
                <a:schemeClr val="tx1"/>
              </a:solidFill>
              <a:miter lim="800000"/>
              <a:headEnd/>
              <a:tailEnd/>
            </a:ln>
          </p:spPr>
          <p:txBody>
            <a:bodyPr wrap="none" anchor="ctr"/>
            <a:lstStyle/>
            <a:p>
              <a:endParaRPr lang="en-US">
                <a:latin typeface="Calibri" pitchFamily="34" charset="0"/>
              </a:endParaRPr>
            </a:p>
          </p:txBody>
        </p:sp>
        <p:sp>
          <p:nvSpPr>
            <p:cNvPr id="50" name="AutoShape 6"/>
            <p:cNvSpPr>
              <a:spLocks noChangeArrowheads="1"/>
            </p:cNvSpPr>
            <p:nvPr/>
          </p:nvSpPr>
          <p:spPr bwMode="auto">
            <a:xfrm rot="10800000">
              <a:off x="9601200" y="4038600"/>
              <a:ext cx="381000" cy="304800"/>
            </a:xfrm>
            <a:prstGeom prst="triangle">
              <a:avLst>
                <a:gd name="adj" fmla="val 50000"/>
              </a:avLst>
            </a:prstGeom>
            <a:solidFill>
              <a:srgbClr val="FF9999"/>
            </a:solidFill>
            <a:ln w="9525">
              <a:solidFill>
                <a:schemeClr val="tx1"/>
              </a:solidFill>
              <a:miter lim="800000"/>
              <a:headEnd/>
              <a:tailEnd/>
            </a:ln>
          </p:spPr>
          <p:txBody>
            <a:bodyPr wrap="none" anchor="ctr"/>
            <a:lstStyle/>
            <a:p>
              <a:endParaRPr lang="en-US">
                <a:latin typeface="Calibri" pitchFamily="34" charset="0"/>
              </a:endParaRPr>
            </a:p>
          </p:txBody>
        </p:sp>
        <p:sp>
          <p:nvSpPr>
            <p:cNvPr id="51" name="AutoShape 7"/>
            <p:cNvSpPr>
              <a:spLocks noChangeArrowheads="1"/>
            </p:cNvSpPr>
            <p:nvPr/>
          </p:nvSpPr>
          <p:spPr bwMode="auto">
            <a:xfrm rot="10800000">
              <a:off x="10363200" y="4038600"/>
              <a:ext cx="381000" cy="304800"/>
            </a:xfrm>
            <a:prstGeom prst="triangle">
              <a:avLst>
                <a:gd name="adj" fmla="val 50000"/>
              </a:avLst>
            </a:prstGeom>
            <a:solidFill>
              <a:srgbClr val="FF9999"/>
            </a:solidFill>
            <a:ln w="9525">
              <a:solidFill>
                <a:schemeClr val="tx1"/>
              </a:solidFill>
              <a:miter lim="800000"/>
              <a:headEnd/>
              <a:tailEnd/>
            </a:ln>
          </p:spPr>
          <p:txBody>
            <a:bodyPr wrap="none" anchor="ctr"/>
            <a:lstStyle/>
            <a:p>
              <a:endParaRPr lang="en-US">
                <a:latin typeface="Calibri" pitchFamily="34" charset="0"/>
              </a:endParaRPr>
            </a:p>
          </p:txBody>
        </p:sp>
        <p:cxnSp>
          <p:nvCxnSpPr>
            <p:cNvPr id="52" name="AutoShape 12"/>
            <p:cNvCxnSpPr>
              <a:cxnSpLocks noChangeShapeType="1"/>
              <a:stCxn id="49" idx="3"/>
              <a:endCxn id="50" idx="3"/>
            </p:cNvCxnSpPr>
            <p:nvPr/>
          </p:nvCxnSpPr>
          <p:spPr bwMode="auto">
            <a:xfrm flipH="1">
              <a:off x="9791700" y="3733800"/>
              <a:ext cx="381000" cy="304800"/>
            </a:xfrm>
            <a:prstGeom prst="straightConnector1">
              <a:avLst/>
            </a:prstGeom>
            <a:noFill/>
            <a:ln w="9525">
              <a:solidFill>
                <a:schemeClr val="tx1"/>
              </a:solidFill>
              <a:round/>
              <a:headEnd/>
              <a:tailEnd type="triangle" w="med" len="med"/>
            </a:ln>
          </p:spPr>
        </p:cxnSp>
        <p:cxnSp>
          <p:nvCxnSpPr>
            <p:cNvPr id="53" name="AutoShape 13"/>
            <p:cNvCxnSpPr>
              <a:cxnSpLocks noChangeShapeType="1"/>
              <a:stCxn id="49" idx="3"/>
              <a:endCxn id="51" idx="3"/>
            </p:cNvCxnSpPr>
            <p:nvPr/>
          </p:nvCxnSpPr>
          <p:spPr bwMode="auto">
            <a:xfrm>
              <a:off x="10172700" y="3733800"/>
              <a:ext cx="381000" cy="304800"/>
            </a:xfrm>
            <a:prstGeom prst="straightConnector1">
              <a:avLst/>
            </a:prstGeom>
            <a:noFill/>
            <a:ln w="9525">
              <a:solidFill>
                <a:schemeClr val="tx1"/>
              </a:solidFill>
              <a:round/>
              <a:headEnd/>
              <a:tailEnd type="triangle" w="med" len="med"/>
            </a:ln>
          </p:spPr>
        </p:cxnSp>
        <p:cxnSp>
          <p:nvCxnSpPr>
            <p:cNvPr id="54" name="AutoShape 12"/>
            <p:cNvCxnSpPr>
              <a:cxnSpLocks noChangeShapeType="1"/>
              <a:stCxn id="58" idx="0"/>
              <a:endCxn id="40" idx="0"/>
            </p:cNvCxnSpPr>
            <p:nvPr/>
          </p:nvCxnSpPr>
          <p:spPr bwMode="auto">
            <a:xfrm flipH="1">
              <a:off x="8420100" y="3106025"/>
              <a:ext cx="838200" cy="322973"/>
            </a:xfrm>
            <a:prstGeom prst="straightConnector1">
              <a:avLst/>
            </a:prstGeom>
            <a:noFill/>
            <a:ln w="9525">
              <a:solidFill>
                <a:schemeClr val="tx1"/>
              </a:solidFill>
              <a:round/>
              <a:headEnd/>
              <a:tailEnd type="triangle" w="med" len="med"/>
            </a:ln>
          </p:spPr>
        </p:cxnSp>
        <p:cxnSp>
          <p:nvCxnSpPr>
            <p:cNvPr id="55" name="AutoShape 13"/>
            <p:cNvCxnSpPr>
              <a:cxnSpLocks noChangeShapeType="1"/>
              <a:stCxn id="58" idx="0"/>
              <a:endCxn id="49" idx="0"/>
            </p:cNvCxnSpPr>
            <p:nvPr/>
          </p:nvCxnSpPr>
          <p:spPr bwMode="auto">
            <a:xfrm>
              <a:off x="9258300" y="3106025"/>
              <a:ext cx="914399" cy="322973"/>
            </a:xfrm>
            <a:prstGeom prst="straightConnector1">
              <a:avLst/>
            </a:prstGeom>
            <a:noFill/>
            <a:ln w="28575">
              <a:solidFill>
                <a:srgbClr val="C00000"/>
              </a:solidFill>
              <a:round/>
              <a:headEnd/>
              <a:tailEnd type="triangle" w="med" len="med"/>
            </a:ln>
          </p:spPr>
        </p:cxnSp>
        <p:sp>
          <p:nvSpPr>
            <p:cNvPr id="58" name="AutoShape 7"/>
            <p:cNvSpPr>
              <a:spLocks noChangeArrowheads="1"/>
            </p:cNvSpPr>
            <p:nvPr/>
          </p:nvSpPr>
          <p:spPr bwMode="auto">
            <a:xfrm rot="10800000">
              <a:off x="9067800" y="2801226"/>
              <a:ext cx="381000" cy="304799"/>
            </a:xfrm>
            <a:prstGeom prst="triangle">
              <a:avLst>
                <a:gd name="adj" fmla="val 50000"/>
              </a:avLst>
            </a:prstGeom>
            <a:solidFill>
              <a:srgbClr val="FF9999"/>
            </a:solidFill>
            <a:ln w="9525">
              <a:solidFill>
                <a:schemeClr val="tx1"/>
              </a:solidFill>
              <a:miter lim="800000"/>
              <a:headEnd/>
              <a:tailEnd/>
            </a:ln>
          </p:spPr>
          <p:txBody>
            <a:bodyPr wrap="none" anchor="ctr"/>
            <a:lstStyle/>
            <a:p>
              <a:endParaRPr lang="en-US">
                <a:latin typeface="Calibri" pitchFamily="34" charset="0"/>
              </a:endParaRPr>
            </a:p>
          </p:txBody>
        </p:sp>
        <p:sp>
          <p:nvSpPr>
            <p:cNvPr id="61" name="AutoShape 5"/>
            <p:cNvSpPr>
              <a:spLocks noChangeArrowheads="1"/>
            </p:cNvSpPr>
            <p:nvPr/>
          </p:nvSpPr>
          <p:spPr bwMode="auto">
            <a:xfrm>
              <a:off x="7620000" y="4572000"/>
              <a:ext cx="381000" cy="304800"/>
            </a:xfrm>
            <a:prstGeom prst="triangle">
              <a:avLst>
                <a:gd name="adj" fmla="val 50000"/>
              </a:avLst>
            </a:prstGeom>
            <a:solidFill>
              <a:srgbClr val="CCECFF"/>
            </a:solidFill>
            <a:ln w="9525">
              <a:solidFill>
                <a:schemeClr val="tx1"/>
              </a:solidFill>
              <a:miter lim="800000"/>
              <a:headEnd/>
              <a:tailEnd/>
            </a:ln>
          </p:spPr>
          <p:txBody>
            <a:bodyPr wrap="none" anchor="ctr"/>
            <a:lstStyle/>
            <a:p>
              <a:endParaRPr lang="en-US">
                <a:latin typeface="Calibri" pitchFamily="34" charset="0"/>
              </a:endParaRPr>
            </a:p>
          </p:txBody>
        </p:sp>
        <p:sp>
          <p:nvSpPr>
            <p:cNvPr id="62" name="AutoShape 5"/>
            <p:cNvSpPr>
              <a:spLocks noChangeArrowheads="1"/>
            </p:cNvSpPr>
            <p:nvPr/>
          </p:nvSpPr>
          <p:spPr bwMode="auto">
            <a:xfrm>
              <a:off x="8001000" y="4572000"/>
              <a:ext cx="381000" cy="304800"/>
            </a:xfrm>
            <a:prstGeom prst="triangle">
              <a:avLst>
                <a:gd name="adj" fmla="val 50000"/>
              </a:avLst>
            </a:prstGeom>
            <a:solidFill>
              <a:srgbClr val="CCECFF"/>
            </a:solidFill>
            <a:ln w="9525">
              <a:solidFill>
                <a:schemeClr val="tx1"/>
              </a:solidFill>
              <a:miter lim="800000"/>
              <a:headEnd/>
              <a:tailEnd/>
            </a:ln>
          </p:spPr>
          <p:txBody>
            <a:bodyPr wrap="none" anchor="ctr"/>
            <a:lstStyle/>
            <a:p>
              <a:endParaRPr lang="en-US">
                <a:latin typeface="Calibri" pitchFamily="34" charset="0"/>
              </a:endParaRPr>
            </a:p>
          </p:txBody>
        </p:sp>
        <p:cxnSp>
          <p:nvCxnSpPr>
            <p:cNvPr id="63" name="AutoShape 12"/>
            <p:cNvCxnSpPr>
              <a:cxnSpLocks noChangeShapeType="1"/>
              <a:stCxn id="41" idx="0"/>
              <a:endCxn id="61" idx="0"/>
            </p:cNvCxnSpPr>
            <p:nvPr/>
          </p:nvCxnSpPr>
          <p:spPr bwMode="auto">
            <a:xfrm flipH="1">
              <a:off x="7810500" y="4343400"/>
              <a:ext cx="228600" cy="228600"/>
            </a:xfrm>
            <a:prstGeom prst="straightConnector1">
              <a:avLst/>
            </a:prstGeom>
            <a:noFill/>
            <a:ln w="9525">
              <a:solidFill>
                <a:schemeClr val="tx1"/>
              </a:solidFill>
              <a:round/>
              <a:headEnd/>
              <a:tailEnd type="triangle" w="med" len="med"/>
            </a:ln>
          </p:spPr>
        </p:cxnSp>
        <p:cxnSp>
          <p:nvCxnSpPr>
            <p:cNvPr id="64" name="AutoShape 13"/>
            <p:cNvCxnSpPr>
              <a:cxnSpLocks noChangeShapeType="1"/>
              <a:stCxn id="41" idx="0"/>
              <a:endCxn id="62" idx="0"/>
            </p:cNvCxnSpPr>
            <p:nvPr/>
          </p:nvCxnSpPr>
          <p:spPr bwMode="auto">
            <a:xfrm>
              <a:off x="8039100" y="4343400"/>
              <a:ext cx="152400" cy="228600"/>
            </a:xfrm>
            <a:prstGeom prst="straightConnector1">
              <a:avLst/>
            </a:prstGeom>
            <a:noFill/>
            <a:ln w="9525">
              <a:solidFill>
                <a:schemeClr val="tx1"/>
              </a:solidFill>
              <a:round/>
              <a:headEnd/>
              <a:tailEnd type="triangle" w="med" len="med"/>
            </a:ln>
          </p:spPr>
        </p:cxnSp>
        <p:sp>
          <p:nvSpPr>
            <p:cNvPr id="70" name="AutoShape 5"/>
            <p:cNvSpPr>
              <a:spLocks noChangeArrowheads="1"/>
            </p:cNvSpPr>
            <p:nvPr/>
          </p:nvSpPr>
          <p:spPr bwMode="auto">
            <a:xfrm>
              <a:off x="8458200" y="4572000"/>
              <a:ext cx="381000" cy="304800"/>
            </a:xfrm>
            <a:prstGeom prst="triangle">
              <a:avLst>
                <a:gd name="adj" fmla="val 50000"/>
              </a:avLst>
            </a:prstGeom>
            <a:solidFill>
              <a:srgbClr val="CCECFF"/>
            </a:solidFill>
            <a:ln w="9525">
              <a:solidFill>
                <a:schemeClr val="tx1"/>
              </a:solidFill>
              <a:miter lim="800000"/>
              <a:headEnd/>
              <a:tailEnd/>
            </a:ln>
          </p:spPr>
          <p:txBody>
            <a:bodyPr wrap="none" anchor="ctr"/>
            <a:lstStyle/>
            <a:p>
              <a:endParaRPr lang="en-US">
                <a:latin typeface="Calibri" pitchFamily="34" charset="0"/>
              </a:endParaRPr>
            </a:p>
          </p:txBody>
        </p:sp>
        <p:sp>
          <p:nvSpPr>
            <p:cNvPr id="71" name="AutoShape 5"/>
            <p:cNvSpPr>
              <a:spLocks noChangeArrowheads="1"/>
            </p:cNvSpPr>
            <p:nvPr/>
          </p:nvSpPr>
          <p:spPr bwMode="auto">
            <a:xfrm>
              <a:off x="8839200" y="4572000"/>
              <a:ext cx="381000" cy="304800"/>
            </a:xfrm>
            <a:prstGeom prst="triangle">
              <a:avLst>
                <a:gd name="adj" fmla="val 50000"/>
              </a:avLst>
            </a:prstGeom>
            <a:solidFill>
              <a:srgbClr val="CCECFF"/>
            </a:solidFill>
            <a:ln w="9525">
              <a:solidFill>
                <a:schemeClr val="tx1"/>
              </a:solidFill>
              <a:miter lim="800000"/>
              <a:headEnd/>
              <a:tailEnd/>
            </a:ln>
          </p:spPr>
          <p:txBody>
            <a:bodyPr wrap="none" anchor="ctr"/>
            <a:lstStyle/>
            <a:p>
              <a:endParaRPr lang="en-US">
                <a:latin typeface="Calibri" pitchFamily="34" charset="0"/>
              </a:endParaRPr>
            </a:p>
          </p:txBody>
        </p:sp>
        <p:cxnSp>
          <p:nvCxnSpPr>
            <p:cNvPr id="72" name="AutoShape 12"/>
            <p:cNvCxnSpPr>
              <a:cxnSpLocks noChangeShapeType="1"/>
              <a:stCxn id="42" idx="0"/>
              <a:endCxn id="70" idx="0"/>
            </p:cNvCxnSpPr>
            <p:nvPr/>
          </p:nvCxnSpPr>
          <p:spPr bwMode="auto">
            <a:xfrm flipH="1">
              <a:off x="8648700" y="4343400"/>
              <a:ext cx="152400" cy="228600"/>
            </a:xfrm>
            <a:prstGeom prst="straightConnector1">
              <a:avLst/>
            </a:prstGeom>
            <a:noFill/>
            <a:ln w="9525">
              <a:solidFill>
                <a:schemeClr val="tx1"/>
              </a:solidFill>
              <a:round/>
              <a:headEnd/>
              <a:tailEnd type="triangle" w="med" len="med"/>
            </a:ln>
          </p:spPr>
        </p:cxnSp>
        <p:cxnSp>
          <p:nvCxnSpPr>
            <p:cNvPr id="73" name="AutoShape 13"/>
            <p:cNvCxnSpPr>
              <a:cxnSpLocks noChangeShapeType="1"/>
              <a:stCxn id="42" idx="0"/>
              <a:endCxn id="71" idx="0"/>
            </p:cNvCxnSpPr>
            <p:nvPr/>
          </p:nvCxnSpPr>
          <p:spPr bwMode="auto">
            <a:xfrm>
              <a:off x="8801100" y="4343400"/>
              <a:ext cx="228600" cy="228600"/>
            </a:xfrm>
            <a:prstGeom prst="straightConnector1">
              <a:avLst/>
            </a:prstGeom>
            <a:noFill/>
            <a:ln w="9525">
              <a:solidFill>
                <a:schemeClr val="tx1"/>
              </a:solidFill>
              <a:round/>
              <a:headEnd/>
              <a:tailEnd type="triangle" w="med" len="med"/>
            </a:ln>
          </p:spPr>
        </p:cxnSp>
        <p:sp>
          <p:nvSpPr>
            <p:cNvPr id="76" name="AutoShape 5"/>
            <p:cNvSpPr>
              <a:spLocks noChangeArrowheads="1"/>
            </p:cNvSpPr>
            <p:nvPr/>
          </p:nvSpPr>
          <p:spPr bwMode="auto">
            <a:xfrm>
              <a:off x="9372600" y="4572000"/>
              <a:ext cx="381000" cy="304800"/>
            </a:xfrm>
            <a:prstGeom prst="triangle">
              <a:avLst>
                <a:gd name="adj" fmla="val 50000"/>
              </a:avLst>
            </a:prstGeom>
            <a:solidFill>
              <a:srgbClr val="CCECFF"/>
            </a:solidFill>
            <a:ln w="9525">
              <a:solidFill>
                <a:schemeClr val="tx1"/>
              </a:solidFill>
              <a:miter lim="800000"/>
              <a:headEnd/>
              <a:tailEnd/>
            </a:ln>
          </p:spPr>
          <p:txBody>
            <a:bodyPr wrap="none" anchor="ctr"/>
            <a:lstStyle/>
            <a:p>
              <a:endParaRPr lang="en-US">
                <a:latin typeface="Calibri" pitchFamily="34" charset="0"/>
              </a:endParaRPr>
            </a:p>
          </p:txBody>
        </p:sp>
        <p:sp>
          <p:nvSpPr>
            <p:cNvPr id="77" name="AutoShape 5"/>
            <p:cNvSpPr>
              <a:spLocks noChangeArrowheads="1"/>
            </p:cNvSpPr>
            <p:nvPr/>
          </p:nvSpPr>
          <p:spPr bwMode="auto">
            <a:xfrm>
              <a:off x="9753600" y="4572000"/>
              <a:ext cx="381000" cy="304800"/>
            </a:xfrm>
            <a:prstGeom prst="triangle">
              <a:avLst>
                <a:gd name="adj" fmla="val 50000"/>
              </a:avLst>
            </a:prstGeom>
            <a:solidFill>
              <a:srgbClr val="CCECFF"/>
            </a:solidFill>
            <a:ln w="9525">
              <a:solidFill>
                <a:schemeClr val="tx1"/>
              </a:solidFill>
              <a:miter lim="800000"/>
              <a:headEnd/>
              <a:tailEnd/>
            </a:ln>
          </p:spPr>
          <p:txBody>
            <a:bodyPr wrap="none" anchor="ctr"/>
            <a:lstStyle/>
            <a:p>
              <a:endParaRPr lang="en-US">
                <a:latin typeface="Calibri" pitchFamily="34" charset="0"/>
              </a:endParaRPr>
            </a:p>
          </p:txBody>
        </p:sp>
        <p:cxnSp>
          <p:nvCxnSpPr>
            <p:cNvPr id="78" name="AutoShape 12"/>
            <p:cNvCxnSpPr>
              <a:cxnSpLocks noChangeShapeType="1"/>
              <a:endCxn id="76" idx="0"/>
            </p:cNvCxnSpPr>
            <p:nvPr/>
          </p:nvCxnSpPr>
          <p:spPr bwMode="auto">
            <a:xfrm flipH="1">
              <a:off x="9563100" y="4343400"/>
              <a:ext cx="228600" cy="228600"/>
            </a:xfrm>
            <a:prstGeom prst="straightConnector1">
              <a:avLst/>
            </a:prstGeom>
            <a:noFill/>
            <a:ln w="9525">
              <a:solidFill>
                <a:schemeClr val="tx1"/>
              </a:solidFill>
              <a:round/>
              <a:headEnd/>
              <a:tailEnd type="triangle" w="med" len="med"/>
            </a:ln>
          </p:spPr>
        </p:cxnSp>
        <p:cxnSp>
          <p:nvCxnSpPr>
            <p:cNvPr id="79" name="AutoShape 13"/>
            <p:cNvCxnSpPr>
              <a:cxnSpLocks noChangeShapeType="1"/>
              <a:endCxn id="77" idx="0"/>
            </p:cNvCxnSpPr>
            <p:nvPr/>
          </p:nvCxnSpPr>
          <p:spPr bwMode="auto">
            <a:xfrm>
              <a:off x="9791700" y="4343400"/>
              <a:ext cx="152400" cy="228600"/>
            </a:xfrm>
            <a:prstGeom prst="straightConnector1">
              <a:avLst/>
            </a:prstGeom>
            <a:noFill/>
            <a:ln w="9525">
              <a:solidFill>
                <a:schemeClr val="tx1"/>
              </a:solidFill>
              <a:round/>
              <a:headEnd/>
              <a:tailEnd type="triangle" w="med" len="med"/>
            </a:ln>
          </p:spPr>
        </p:cxnSp>
        <p:sp>
          <p:nvSpPr>
            <p:cNvPr id="80" name="AutoShape 5"/>
            <p:cNvSpPr>
              <a:spLocks noChangeArrowheads="1"/>
            </p:cNvSpPr>
            <p:nvPr/>
          </p:nvSpPr>
          <p:spPr bwMode="auto">
            <a:xfrm>
              <a:off x="10210800" y="4572000"/>
              <a:ext cx="381000" cy="304800"/>
            </a:xfrm>
            <a:prstGeom prst="triangle">
              <a:avLst>
                <a:gd name="adj" fmla="val 50000"/>
              </a:avLst>
            </a:prstGeom>
            <a:solidFill>
              <a:srgbClr val="CCECFF"/>
            </a:solidFill>
            <a:ln w="9525">
              <a:solidFill>
                <a:schemeClr val="tx1"/>
              </a:solidFill>
              <a:miter lim="800000"/>
              <a:headEnd/>
              <a:tailEnd/>
            </a:ln>
          </p:spPr>
          <p:txBody>
            <a:bodyPr wrap="none" anchor="ctr"/>
            <a:lstStyle/>
            <a:p>
              <a:endParaRPr lang="en-US">
                <a:latin typeface="Calibri" pitchFamily="34" charset="0"/>
              </a:endParaRPr>
            </a:p>
          </p:txBody>
        </p:sp>
        <p:sp>
          <p:nvSpPr>
            <p:cNvPr id="81" name="AutoShape 5"/>
            <p:cNvSpPr>
              <a:spLocks noChangeArrowheads="1"/>
            </p:cNvSpPr>
            <p:nvPr/>
          </p:nvSpPr>
          <p:spPr bwMode="auto">
            <a:xfrm>
              <a:off x="10591800" y="4572000"/>
              <a:ext cx="381000" cy="304800"/>
            </a:xfrm>
            <a:prstGeom prst="triangle">
              <a:avLst>
                <a:gd name="adj" fmla="val 50000"/>
              </a:avLst>
            </a:prstGeom>
            <a:solidFill>
              <a:srgbClr val="CCECFF"/>
            </a:solidFill>
            <a:ln w="9525">
              <a:solidFill>
                <a:schemeClr val="tx1"/>
              </a:solidFill>
              <a:miter lim="800000"/>
              <a:headEnd/>
              <a:tailEnd/>
            </a:ln>
          </p:spPr>
          <p:txBody>
            <a:bodyPr wrap="none" anchor="ctr"/>
            <a:lstStyle/>
            <a:p>
              <a:endParaRPr lang="en-US">
                <a:latin typeface="Calibri" pitchFamily="34" charset="0"/>
              </a:endParaRPr>
            </a:p>
          </p:txBody>
        </p:sp>
        <p:cxnSp>
          <p:nvCxnSpPr>
            <p:cNvPr id="82" name="AutoShape 12"/>
            <p:cNvCxnSpPr>
              <a:cxnSpLocks noChangeShapeType="1"/>
              <a:endCxn id="80" idx="0"/>
            </p:cNvCxnSpPr>
            <p:nvPr/>
          </p:nvCxnSpPr>
          <p:spPr bwMode="auto">
            <a:xfrm flipH="1">
              <a:off x="10401300" y="4343400"/>
              <a:ext cx="152400" cy="228600"/>
            </a:xfrm>
            <a:prstGeom prst="straightConnector1">
              <a:avLst/>
            </a:prstGeom>
            <a:noFill/>
            <a:ln w="9525">
              <a:solidFill>
                <a:schemeClr val="tx1"/>
              </a:solidFill>
              <a:round/>
              <a:headEnd/>
              <a:tailEnd type="triangle" w="med" len="med"/>
            </a:ln>
          </p:spPr>
        </p:cxnSp>
        <p:cxnSp>
          <p:nvCxnSpPr>
            <p:cNvPr id="83" name="AutoShape 13"/>
            <p:cNvCxnSpPr>
              <a:cxnSpLocks noChangeShapeType="1"/>
              <a:endCxn id="81" idx="0"/>
            </p:cNvCxnSpPr>
            <p:nvPr/>
          </p:nvCxnSpPr>
          <p:spPr bwMode="auto">
            <a:xfrm>
              <a:off x="10553700" y="4343400"/>
              <a:ext cx="228600" cy="228600"/>
            </a:xfrm>
            <a:prstGeom prst="straightConnector1">
              <a:avLst/>
            </a:prstGeom>
            <a:noFill/>
            <a:ln w="9525">
              <a:solidFill>
                <a:schemeClr val="tx1"/>
              </a:solidFill>
              <a:round/>
              <a:headEnd/>
              <a:tailEnd type="triangle" w="med" len="med"/>
            </a:ln>
          </p:spPr>
        </p:cxnSp>
      </p:grpSp>
      <p:sp>
        <p:nvSpPr>
          <p:cNvPr id="86" name="TextBox 85"/>
          <p:cNvSpPr txBox="1"/>
          <p:nvPr/>
        </p:nvSpPr>
        <p:spPr>
          <a:xfrm>
            <a:off x="3285392" y="4114800"/>
            <a:ext cx="1676400" cy="369332"/>
          </a:xfrm>
          <a:prstGeom prst="rect">
            <a:avLst/>
          </a:prstGeom>
          <a:noFill/>
        </p:spPr>
        <p:txBody>
          <a:bodyPr wrap="square" rtlCol="0">
            <a:spAutoFit/>
          </a:bodyPr>
          <a:lstStyle/>
          <a:p>
            <a:r>
              <a:rPr lang="en-US" dirty="0" smtClean="0">
                <a:latin typeface="Calibri" pitchFamily="34" charset="0"/>
              </a:rPr>
              <a:t>0.1          0.9</a:t>
            </a:r>
            <a:endParaRPr lang="en-US" dirty="0">
              <a:latin typeface="Calibri" pitchFamily="34" charset="0"/>
            </a:endParaRPr>
          </a:p>
        </p:txBody>
      </p:sp>
      <p:sp>
        <p:nvSpPr>
          <p:cNvPr id="88" name="Content Placeholder 2"/>
          <p:cNvSpPr txBox="1">
            <a:spLocks/>
          </p:cNvSpPr>
          <p:nvPr/>
        </p:nvSpPr>
        <p:spPr bwMode="auto">
          <a:xfrm>
            <a:off x="5943600" y="3047999"/>
            <a:ext cx="5918200" cy="3230565"/>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p>
            <a:pPr marL="342882" marR="0" lvl="0" indent="-342882" algn="l" defTabSz="914400" rtl="0" eaLnBrk="1" fontAlgn="base" latinLnBrk="0" hangingPunct="1">
              <a:lnSpc>
                <a:spcPct val="100000"/>
              </a:lnSpc>
              <a:spcBef>
                <a:spcPct val="20000"/>
              </a:spcBef>
              <a:spcAft>
                <a:spcPct val="0"/>
              </a:spcAft>
              <a:buClr>
                <a:schemeClr val="accent2"/>
              </a:buClr>
              <a:buSzTx/>
              <a:buFont typeface="Wingdings" pitchFamily="2" charset="2"/>
              <a:buChar char="§"/>
              <a:tabLst/>
              <a:defRPr/>
            </a:pPr>
            <a:r>
              <a:rPr kumimoji="0" lang="en-US" sz="2400" b="0" i="0" u="none" strike="noStrike" kern="0" cap="none" spc="0" normalizeH="0" baseline="0" noProof="0" dirty="0" smtClean="0">
                <a:ln>
                  <a:noFill/>
                </a:ln>
                <a:solidFill>
                  <a:schemeClr val="accent2"/>
                </a:solidFill>
                <a:effectLst/>
                <a:uLnTx/>
                <a:uFillTx/>
                <a:latin typeface="Calibri" pitchFamily="34" charset="0"/>
                <a:ea typeface="+mn-ea"/>
                <a:cs typeface="+mn-cs"/>
              </a:rPr>
              <a:t>Answer: </a:t>
            </a:r>
            <a:r>
              <a:rPr kumimoji="0" lang="en-US" sz="2400" b="0" i="0" u="none" strike="noStrike" kern="0" cap="none" spc="0" normalizeH="0" baseline="0" noProof="0" dirty="0" err="1" smtClean="0">
                <a:ln>
                  <a:noFill/>
                </a:ln>
                <a:solidFill>
                  <a:schemeClr val="accent2"/>
                </a:solidFill>
                <a:effectLst/>
                <a:uLnTx/>
                <a:uFillTx/>
                <a:latin typeface="Calibri" pitchFamily="34" charset="0"/>
                <a:ea typeface="+mn-ea"/>
                <a:cs typeface="+mn-cs"/>
              </a:rPr>
              <a:t>Expectimax</a:t>
            </a:r>
            <a:r>
              <a:rPr kumimoji="0" lang="en-US" sz="2400" b="0" i="0" u="none" strike="noStrike" kern="0" cap="none" spc="0" normalizeH="0" baseline="0" noProof="0" dirty="0" smtClean="0">
                <a:ln>
                  <a:noFill/>
                </a:ln>
                <a:solidFill>
                  <a:schemeClr val="accent2"/>
                </a:solidFill>
                <a:effectLst/>
                <a:uLnTx/>
                <a:uFillTx/>
                <a:latin typeface="Calibri" pitchFamily="34" charset="0"/>
                <a:ea typeface="+mn-ea"/>
                <a:cs typeface="+mn-cs"/>
              </a:rPr>
              <a:t>!</a:t>
            </a:r>
            <a:endParaRPr lang="en-US" sz="2400" kern="0" noProof="0" dirty="0" smtClean="0">
              <a:solidFill>
                <a:schemeClr val="accent2"/>
              </a:solidFill>
              <a:latin typeface="Calibri" pitchFamily="34" charset="0"/>
            </a:endParaRPr>
          </a:p>
          <a:p>
            <a:pPr marL="800082" lvl="1" indent="-342882">
              <a:spcBef>
                <a:spcPct val="20000"/>
              </a:spcBef>
              <a:buFont typeface="Wingdings" pitchFamily="2" charset="2"/>
              <a:buChar char="§"/>
            </a:pPr>
            <a:r>
              <a:rPr lang="en-US" sz="2000" kern="0" noProof="0" dirty="0" smtClean="0">
                <a:latin typeface="Calibri" pitchFamily="34" charset="0"/>
              </a:rPr>
              <a:t>To figure out EACH chance node’s probabilities, you have to run a simulation of your opponent</a:t>
            </a:r>
          </a:p>
          <a:p>
            <a:pPr marL="800082" lvl="1" indent="-342882">
              <a:spcBef>
                <a:spcPct val="20000"/>
              </a:spcBef>
              <a:buFont typeface="Wingdings" pitchFamily="2" charset="2"/>
              <a:buChar char="§"/>
            </a:pPr>
            <a:r>
              <a:rPr kumimoji="0" lang="en-US" sz="2000" b="0" i="0" u="none" strike="noStrike" kern="0" cap="none" spc="0" normalizeH="0" baseline="0" dirty="0" smtClean="0">
                <a:ln>
                  <a:noFill/>
                </a:ln>
                <a:effectLst/>
                <a:uLnTx/>
                <a:uFillTx/>
                <a:latin typeface="Calibri" pitchFamily="34" charset="0"/>
                <a:ea typeface="+mn-ea"/>
                <a:cs typeface="+mn-cs"/>
              </a:rPr>
              <a:t>This</a:t>
            </a:r>
            <a:r>
              <a:rPr kumimoji="0" lang="en-US" sz="2000" b="0" i="0" u="none" strike="noStrike" kern="0" cap="none" spc="0" normalizeH="0" dirty="0" smtClean="0">
                <a:ln>
                  <a:noFill/>
                </a:ln>
                <a:effectLst/>
                <a:uLnTx/>
                <a:uFillTx/>
                <a:latin typeface="Calibri" pitchFamily="34" charset="0"/>
                <a:ea typeface="+mn-ea"/>
                <a:cs typeface="+mn-cs"/>
              </a:rPr>
              <a:t> kind of thing gets very slow very quickly</a:t>
            </a:r>
          </a:p>
          <a:p>
            <a:pPr marL="800082" lvl="1" indent="-342882">
              <a:spcBef>
                <a:spcPct val="20000"/>
              </a:spcBef>
              <a:buFont typeface="Wingdings" pitchFamily="2" charset="2"/>
              <a:buChar char="§"/>
            </a:pPr>
            <a:r>
              <a:rPr lang="en-US" sz="2000" kern="0" dirty="0" smtClean="0">
                <a:latin typeface="Calibri" pitchFamily="34" charset="0"/>
              </a:rPr>
              <a:t>Even worse if you have to simulate your opponent simulating you…</a:t>
            </a:r>
          </a:p>
          <a:p>
            <a:pPr marL="800082" lvl="1" indent="-342882">
              <a:spcBef>
                <a:spcPct val="20000"/>
              </a:spcBef>
              <a:buFont typeface="Wingdings" pitchFamily="2" charset="2"/>
              <a:buChar char="§"/>
            </a:pPr>
            <a:r>
              <a:rPr lang="en-US" sz="2000" kern="0" noProof="0" dirty="0" smtClean="0">
                <a:latin typeface="Calibri" pitchFamily="34" charset="0"/>
              </a:rPr>
              <a:t>… except for </a:t>
            </a:r>
            <a:r>
              <a:rPr lang="en-US" sz="2000" kern="0" noProof="0" dirty="0" err="1" smtClean="0">
                <a:latin typeface="Calibri" pitchFamily="34" charset="0"/>
              </a:rPr>
              <a:t>minimax</a:t>
            </a:r>
            <a:r>
              <a:rPr lang="en-US" sz="2000" kern="0" noProof="0" dirty="0" smtClean="0">
                <a:latin typeface="Calibri" pitchFamily="34" charset="0"/>
              </a:rPr>
              <a:t>, which</a:t>
            </a:r>
            <a:r>
              <a:rPr lang="en-US" sz="2000" kern="0" dirty="0" smtClean="0">
                <a:latin typeface="Calibri" pitchFamily="34" charset="0"/>
              </a:rPr>
              <a:t> has the nice property that it all collapses into one game tree</a:t>
            </a:r>
            <a:endParaRPr lang="en-US" sz="2000" kern="0" noProof="0" dirty="0" smtClean="0">
              <a:latin typeface="Calibri" pitchFamily="34" charset="0"/>
            </a:endParaRPr>
          </a:p>
        </p:txBody>
      </p:sp>
      <p:grpSp>
        <p:nvGrpSpPr>
          <p:cNvPr id="95" name="Group 94"/>
          <p:cNvGrpSpPr/>
          <p:nvPr/>
        </p:nvGrpSpPr>
        <p:grpSpPr>
          <a:xfrm>
            <a:off x="3429000" y="3048000"/>
            <a:ext cx="2133600" cy="2286000"/>
            <a:chOff x="3429000" y="3048000"/>
            <a:chExt cx="2133600" cy="2286000"/>
          </a:xfrm>
        </p:grpSpPr>
        <p:sp>
          <p:nvSpPr>
            <p:cNvPr id="4" name="AutoShape 27"/>
            <p:cNvSpPr>
              <a:spLocks noChangeArrowheads="1"/>
            </p:cNvSpPr>
            <p:nvPr/>
          </p:nvSpPr>
          <p:spPr bwMode="auto">
            <a:xfrm>
              <a:off x="4364038" y="3048000"/>
              <a:ext cx="285750" cy="228600"/>
            </a:xfrm>
            <a:prstGeom prst="triangle">
              <a:avLst>
                <a:gd name="adj" fmla="val 50000"/>
              </a:avLst>
            </a:prstGeom>
            <a:solidFill>
              <a:srgbClr val="99CCFF"/>
            </a:solidFill>
            <a:ln w="9525">
              <a:solidFill>
                <a:schemeClr val="tx1"/>
              </a:solidFill>
              <a:miter lim="800000"/>
              <a:headEnd/>
              <a:tailEnd/>
            </a:ln>
          </p:spPr>
          <p:txBody>
            <a:bodyPr wrap="none" anchor="ctr"/>
            <a:lstStyle/>
            <a:p>
              <a:endParaRPr lang="en-US"/>
            </a:p>
          </p:txBody>
        </p:sp>
        <p:cxnSp>
          <p:nvCxnSpPr>
            <p:cNvPr id="5" name="AutoShape 28"/>
            <p:cNvCxnSpPr>
              <a:cxnSpLocks noChangeShapeType="1"/>
              <a:stCxn id="4" idx="3"/>
              <a:endCxn id="11" idx="0"/>
            </p:cNvCxnSpPr>
            <p:nvPr/>
          </p:nvCxnSpPr>
          <p:spPr bwMode="auto">
            <a:xfrm flipH="1">
              <a:off x="3935413" y="3276600"/>
              <a:ext cx="571500" cy="458788"/>
            </a:xfrm>
            <a:prstGeom prst="straightConnector1">
              <a:avLst/>
            </a:prstGeom>
            <a:noFill/>
            <a:ln w="9525">
              <a:solidFill>
                <a:schemeClr val="tx1"/>
              </a:solidFill>
              <a:round/>
              <a:headEnd/>
              <a:tailEnd type="triangle" w="med" len="med"/>
            </a:ln>
          </p:spPr>
        </p:cxnSp>
        <p:cxnSp>
          <p:nvCxnSpPr>
            <p:cNvPr id="6" name="AutoShape 29"/>
            <p:cNvCxnSpPr>
              <a:cxnSpLocks noChangeShapeType="1"/>
              <a:stCxn id="4" idx="3"/>
              <a:endCxn id="12" idx="0"/>
            </p:cNvCxnSpPr>
            <p:nvPr/>
          </p:nvCxnSpPr>
          <p:spPr bwMode="auto">
            <a:xfrm>
              <a:off x="4506913" y="3276600"/>
              <a:ext cx="573087" cy="458788"/>
            </a:xfrm>
            <a:prstGeom prst="straightConnector1">
              <a:avLst/>
            </a:prstGeom>
            <a:noFill/>
            <a:ln w="9525">
              <a:solidFill>
                <a:schemeClr val="tx1"/>
              </a:solidFill>
              <a:round/>
              <a:headEnd/>
              <a:tailEnd type="triangle" w="med" len="med"/>
            </a:ln>
          </p:spPr>
        </p:cxnSp>
        <p:cxnSp>
          <p:nvCxnSpPr>
            <p:cNvPr id="7" name="AutoShape 30"/>
            <p:cNvCxnSpPr>
              <a:cxnSpLocks noChangeShapeType="1"/>
              <a:stCxn id="11" idx="4"/>
              <a:endCxn id="18" idx="0"/>
            </p:cNvCxnSpPr>
            <p:nvPr/>
          </p:nvCxnSpPr>
          <p:spPr bwMode="auto">
            <a:xfrm flipH="1">
              <a:off x="3648075" y="4021138"/>
              <a:ext cx="286544" cy="550862"/>
            </a:xfrm>
            <a:prstGeom prst="straightConnector1">
              <a:avLst/>
            </a:prstGeom>
            <a:noFill/>
            <a:ln w="9525">
              <a:solidFill>
                <a:schemeClr val="tx1"/>
              </a:solidFill>
              <a:round/>
              <a:headEnd/>
              <a:tailEnd type="triangle" w="med" len="med"/>
            </a:ln>
          </p:spPr>
        </p:cxnSp>
        <p:cxnSp>
          <p:nvCxnSpPr>
            <p:cNvPr id="8" name="AutoShape 31"/>
            <p:cNvCxnSpPr>
              <a:cxnSpLocks noChangeShapeType="1"/>
              <a:stCxn id="11" idx="4"/>
              <a:endCxn id="21" idx="0"/>
            </p:cNvCxnSpPr>
            <p:nvPr/>
          </p:nvCxnSpPr>
          <p:spPr bwMode="auto">
            <a:xfrm>
              <a:off x="3934619" y="4021138"/>
              <a:ext cx="246856" cy="550862"/>
            </a:xfrm>
            <a:prstGeom prst="straightConnector1">
              <a:avLst/>
            </a:prstGeom>
            <a:noFill/>
            <a:ln w="9525">
              <a:solidFill>
                <a:schemeClr val="tx1"/>
              </a:solidFill>
              <a:round/>
              <a:headEnd/>
              <a:tailEnd type="triangle" w="med" len="med"/>
            </a:ln>
          </p:spPr>
        </p:cxnSp>
        <p:cxnSp>
          <p:nvCxnSpPr>
            <p:cNvPr id="9" name="AutoShape 32"/>
            <p:cNvCxnSpPr>
              <a:cxnSpLocks noChangeShapeType="1"/>
              <a:stCxn id="12" idx="4"/>
              <a:endCxn id="27" idx="0"/>
            </p:cNvCxnSpPr>
            <p:nvPr/>
          </p:nvCxnSpPr>
          <p:spPr bwMode="auto">
            <a:xfrm flipH="1">
              <a:off x="4810125" y="4021138"/>
              <a:ext cx="269875" cy="550862"/>
            </a:xfrm>
            <a:prstGeom prst="straightConnector1">
              <a:avLst/>
            </a:prstGeom>
            <a:noFill/>
            <a:ln w="9525">
              <a:solidFill>
                <a:schemeClr val="tx1"/>
              </a:solidFill>
              <a:round/>
              <a:headEnd/>
              <a:tailEnd type="triangle" w="med" len="med"/>
            </a:ln>
          </p:spPr>
        </p:cxnSp>
        <p:cxnSp>
          <p:nvCxnSpPr>
            <p:cNvPr id="10" name="AutoShape 33"/>
            <p:cNvCxnSpPr>
              <a:cxnSpLocks noChangeShapeType="1"/>
              <a:stCxn id="12" idx="4"/>
              <a:endCxn id="28" idx="0"/>
            </p:cNvCxnSpPr>
            <p:nvPr/>
          </p:nvCxnSpPr>
          <p:spPr bwMode="auto">
            <a:xfrm>
              <a:off x="5080000" y="4021138"/>
              <a:ext cx="263525" cy="550862"/>
            </a:xfrm>
            <a:prstGeom prst="straightConnector1">
              <a:avLst/>
            </a:prstGeom>
            <a:noFill/>
            <a:ln w="9525">
              <a:solidFill>
                <a:schemeClr val="tx1"/>
              </a:solidFill>
              <a:round/>
              <a:headEnd/>
              <a:tailEnd type="triangle" w="med" len="med"/>
            </a:ln>
          </p:spPr>
        </p:cxnSp>
        <p:sp>
          <p:nvSpPr>
            <p:cNvPr id="11" name="Oval 34"/>
            <p:cNvSpPr>
              <a:spLocks noChangeArrowheads="1"/>
            </p:cNvSpPr>
            <p:nvPr/>
          </p:nvSpPr>
          <p:spPr bwMode="auto">
            <a:xfrm>
              <a:off x="3790950" y="3735388"/>
              <a:ext cx="287338" cy="285750"/>
            </a:xfrm>
            <a:prstGeom prst="ellipse">
              <a:avLst/>
            </a:prstGeom>
            <a:solidFill>
              <a:srgbClr val="B5EDC2"/>
            </a:solidFill>
            <a:ln w="9525">
              <a:solidFill>
                <a:schemeClr val="tx1"/>
              </a:solidFill>
              <a:round/>
              <a:headEnd/>
              <a:tailEnd/>
            </a:ln>
          </p:spPr>
          <p:txBody>
            <a:bodyPr wrap="none" anchor="ctr"/>
            <a:lstStyle/>
            <a:p>
              <a:endParaRPr lang="en-US"/>
            </a:p>
          </p:txBody>
        </p:sp>
        <p:sp>
          <p:nvSpPr>
            <p:cNvPr id="12" name="Oval 35"/>
            <p:cNvSpPr>
              <a:spLocks noChangeArrowheads="1"/>
            </p:cNvSpPr>
            <p:nvPr/>
          </p:nvSpPr>
          <p:spPr bwMode="auto">
            <a:xfrm>
              <a:off x="4937125" y="3735388"/>
              <a:ext cx="285750" cy="285750"/>
            </a:xfrm>
            <a:prstGeom prst="ellipse">
              <a:avLst/>
            </a:prstGeom>
            <a:solidFill>
              <a:srgbClr val="B5EDC2"/>
            </a:solidFill>
            <a:ln w="9525">
              <a:solidFill>
                <a:schemeClr val="tx1"/>
              </a:solidFill>
              <a:round/>
              <a:headEnd/>
              <a:tailEnd/>
            </a:ln>
          </p:spPr>
          <p:txBody>
            <a:bodyPr wrap="none" anchor="ctr"/>
            <a:lstStyle/>
            <a:p>
              <a:endParaRPr lang="en-US"/>
            </a:p>
          </p:txBody>
        </p:sp>
        <p:cxnSp>
          <p:nvCxnSpPr>
            <p:cNvPr id="16" name="AutoShape 43"/>
            <p:cNvCxnSpPr>
              <a:cxnSpLocks noChangeShapeType="1"/>
            </p:cNvCxnSpPr>
            <p:nvPr/>
          </p:nvCxnSpPr>
          <p:spPr bwMode="auto">
            <a:xfrm>
              <a:off x="3657600" y="4800600"/>
              <a:ext cx="228600" cy="533400"/>
            </a:xfrm>
            <a:prstGeom prst="straightConnector1">
              <a:avLst/>
            </a:prstGeom>
            <a:noFill/>
            <a:ln w="9525">
              <a:solidFill>
                <a:schemeClr val="tx1"/>
              </a:solidFill>
              <a:round/>
              <a:headEnd/>
              <a:tailEnd type="triangle" w="med" len="med"/>
            </a:ln>
          </p:spPr>
        </p:cxnSp>
        <p:sp>
          <p:nvSpPr>
            <p:cNvPr id="17" name="Line 44"/>
            <p:cNvSpPr>
              <a:spLocks noChangeShapeType="1"/>
            </p:cNvSpPr>
            <p:nvPr/>
          </p:nvSpPr>
          <p:spPr bwMode="auto">
            <a:xfrm flipH="1">
              <a:off x="3429000" y="4800600"/>
              <a:ext cx="228600" cy="533400"/>
            </a:xfrm>
            <a:prstGeom prst="line">
              <a:avLst/>
            </a:prstGeom>
            <a:noFill/>
            <a:ln w="9525">
              <a:solidFill>
                <a:schemeClr val="tx1"/>
              </a:solidFill>
              <a:round/>
              <a:headEnd/>
              <a:tailEnd type="triangle" w="med" len="med"/>
            </a:ln>
          </p:spPr>
          <p:txBody>
            <a:bodyPr/>
            <a:lstStyle/>
            <a:p>
              <a:endParaRPr lang="en-US"/>
            </a:p>
          </p:txBody>
        </p:sp>
        <p:sp>
          <p:nvSpPr>
            <p:cNvPr id="18" name="AutoShape 45"/>
            <p:cNvSpPr>
              <a:spLocks noChangeArrowheads="1"/>
            </p:cNvSpPr>
            <p:nvPr/>
          </p:nvSpPr>
          <p:spPr bwMode="auto">
            <a:xfrm>
              <a:off x="3505200" y="4572000"/>
              <a:ext cx="285750" cy="228600"/>
            </a:xfrm>
            <a:prstGeom prst="triangle">
              <a:avLst>
                <a:gd name="adj" fmla="val 50000"/>
              </a:avLst>
            </a:prstGeom>
            <a:solidFill>
              <a:srgbClr val="99CCFF"/>
            </a:solidFill>
            <a:ln w="9525">
              <a:solidFill>
                <a:schemeClr val="tx1"/>
              </a:solidFill>
              <a:miter lim="800000"/>
              <a:headEnd/>
              <a:tailEnd/>
            </a:ln>
          </p:spPr>
          <p:txBody>
            <a:bodyPr wrap="none" anchor="ctr"/>
            <a:lstStyle/>
            <a:p>
              <a:endParaRPr lang="en-US"/>
            </a:p>
          </p:txBody>
        </p:sp>
        <p:sp>
          <p:nvSpPr>
            <p:cNvPr id="21" name="AutoShape 45"/>
            <p:cNvSpPr>
              <a:spLocks noChangeArrowheads="1"/>
            </p:cNvSpPr>
            <p:nvPr/>
          </p:nvSpPr>
          <p:spPr bwMode="auto">
            <a:xfrm>
              <a:off x="4038600" y="4572000"/>
              <a:ext cx="285750" cy="228600"/>
            </a:xfrm>
            <a:prstGeom prst="triangle">
              <a:avLst>
                <a:gd name="adj" fmla="val 50000"/>
              </a:avLst>
            </a:prstGeom>
            <a:solidFill>
              <a:srgbClr val="99CCFF"/>
            </a:solidFill>
            <a:ln w="9525">
              <a:solidFill>
                <a:schemeClr val="tx1"/>
              </a:solidFill>
              <a:miter lim="800000"/>
              <a:headEnd/>
              <a:tailEnd/>
            </a:ln>
          </p:spPr>
          <p:txBody>
            <a:bodyPr wrap="none" anchor="ctr"/>
            <a:lstStyle/>
            <a:p>
              <a:endParaRPr lang="en-US"/>
            </a:p>
          </p:txBody>
        </p:sp>
        <p:sp>
          <p:nvSpPr>
            <p:cNvPr id="27" name="AutoShape 45"/>
            <p:cNvSpPr>
              <a:spLocks noChangeArrowheads="1"/>
            </p:cNvSpPr>
            <p:nvPr/>
          </p:nvSpPr>
          <p:spPr bwMode="auto">
            <a:xfrm>
              <a:off x="4667250" y="4572000"/>
              <a:ext cx="285750" cy="228600"/>
            </a:xfrm>
            <a:prstGeom prst="triangle">
              <a:avLst>
                <a:gd name="adj" fmla="val 50000"/>
              </a:avLst>
            </a:prstGeom>
            <a:solidFill>
              <a:srgbClr val="99CCFF"/>
            </a:solidFill>
            <a:ln w="9525">
              <a:solidFill>
                <a:schemeClr val="tx1"/>
              </a:solidFill>
              <a:miter lim="800000"/>
              <a:headEnd/>
              <a:tailEnd/>
            </a:ln>
          </p:spPr>
          <p:txBody>
            <a:bodyPr wrap="none" anchor="ctr"/>
            <a:lstStyle/>
            <a:p>
              <a:endParaRPr lang="en-US"/>
            </a:p>
          </p:txBody>
        </p:sp>
        <p:sp>
          <p:nvSpPr>
            <p:cNvPr id="28" name="AutoShape 45"/>
            <p:cNvSpPr>
              <a:spLocks noChangeArrowheads="1"/>
            </p:cNvSpPr>
            <p:nvPr/>
          </p:nvSpPr>
          <p:spPr bwMode="auto">
            <a:xfrm>
              <a:off x="5200650" y="4572000"/>
              <a:ext cx="285750" cy="228600"/>
            </a:xfrm>
            <a:prstGeom prst="triangle">
              <a:avLst>
                <a:gd name="adj" fmla="val 50000"/>
              </a:avLst>
            </a:prstGeom>
            <a:solidFill>
              <a:srgbClr val="99CCFF"/>
            </a:solidFill>
            <a:ln w="9525">
              <a:solidFill>
                <a:schemeClr val="tx1"/>
              </a:solidFill>
              <a:miter lim="800000"/>
              <a:headEnd/>
              <a:tailEnd/>
            </a:ln>
          </p:spPr>
          <p:txBody>
            <a:bodyPr wrap="none" anchor="ctr"/>
            <a:lstStyle/>
            <a:p>
              <a:endParaRPr lang="en-US"/>
            </a:p>
          </p:txBody>
        </p:sp>
        <p:cxnSp>
          <p:nvCxnSpPr>
            <p:cNvPr id="89" name="AutoShape 43"/>
            <p:cNvCxnSpPr>
              <a:cxnSpLocks noChangeShapeType="1"/>
            </p:cNvCxnSpPr>
            <p:nvPr/>
          </p:nvCxnSpPr>
          <p:spPr bwMode="auto">
            <a:xfrm>
              <a:off x="4191000" y="4800600"/>
              <a:ext cx="228600" cy="533400"/>
            </a:xfrm>
            <a:prstGeom prst="straightConnector1">
              <a:avLst/>
            </a:prstGeom>
            <a:noFill/>
            <a:ln w="9525">
              <a:solidFill>
                <a:schemeClr val="tx1"/>
              </a:solidFill>
              <a:round/>
              <a:headEnd/>
              <a:tailEnd type="triangle" w="med" len="med"/>
            </a:ln>
          </p:spPr>
        </p:cxnSp>
        <p:sp>
          <p:nvSpPr>
            <p:cNvPr id="90" name="Line 44"/>
            <p:cNvSpPr>
              <a:spLocks noChangeShapeType="1"/>
            </p:cNvSpPr>
            <p:nvPr/>
          </p:nvSpPr>
          <p:spPr bwMode="auto">
            <a:xfrm flipH="1">
              <a:off x="3962400" y="4800600"/>
              <a:ext cx="228600" cy="533400"/>
            </a:xfrm>
            <a:prstGeom prst="line">
              <a:avLst/>
            </a:prstGeom>
            <a:noFill/>
            <a:ln w="9525">
              <a:solidFill>
                <a:schemeClr val="tx1"/>
              </a:solidFill>
              <a:round/>
              <a:headEnd/>
              <a:tailEnd type="triangle" w="med" len="med"/>
            </a:ln>
          </p:spPr>
          <p:txBody>
            <a:bodyPr/>
            <a:lstStyle/>
            <a:p>
              <a:endParaRPr lang="en-US"/>
            </a:p>
          </p:txBody>
        </p:sp>
        <p:cxnSp>
          <p:nvCxnSpPr>
            <p:cNvPr id="91" name="AutoShape 43"/>
            <p:cNvCxnSpPr>
              <a:cxnSpLocks noChangeShapeType="1"/>
            </p:cNvCxnSpPr>
            <p:nvPr/>
          </p:nvCxnSpPr>
          <p:spPr bwMode="auto">
            <a:xfrm>
              <a:off x="4800600" y="4800600"/>
              <a:ext cx="228600" cy="533400"/>
            </a:xfrm>
            <a:prstGeom prst="straightConnector1">
              <a:avLst/>
            </a:prstGeom>
            <a:noFill/>
            <a:ln w="9525">
              <a:solidFill>
                <a:schemeClr val="tx1"/>
              </a:solidFill>
              <a:round/>
              <a:headEnd/>
              <a:tailEnd type="triangle" w="med" len="med"/>
            </a:ln>
          </p:spPr>
        </p:cxnSp>
        <p:sp>
          <p:nvSpPr>
            <p:cNvPr id="92" name="Line 44"/>
            <p:cNvSpPr>
              <a:spLocks noChangeShapeType="1"/>
            </p:cNvSpPr>
            <p:nvPr/>
          </p:nvSpPr>
          <p:spPr bwMode="auto">
            <a:xfrm flipH="1">
              <a:off x="4572000" y="4800600"/>
              <a:ext cx="228600" cy="533400"/>
            </a:xfrm>
            <a:prstGeom prst="line">
              <a:avLst/>
            </a:prstGeom>
            <a:noFill/>
            <a:ln w="9525">
              <a:solidFill>
                <a:schemeClr val="tx1"/>
              </a:solidFill>
              <a:round/>
              <a:headEnd/>
              <a:tailEnd type="triangle" w="med" len="med"/>
            </a:ln>
          </p:spPr>
          <p:txBody>
            <a:bodyPr/>
            <a:lstStyle/>
            <a:p>
              <a:endParaRPr lang="en-US"/>
            </a:p>
          </p:txBody>
        </p:sp>
        <p:cxnSp>
          <p:nvCxnSpPr>
            <p:cNvPr id="93" name="AutoShape 43"/>
            <p:cNvCxnSpPr>
              <a:cxnSpLocks noChangeShapeType="1"/>
            </p:cNvCxnSpPr>
            <p:nvPr/>
          </p:nvCxnSpPr>
          <p:spPr bwMode="auto">
            <a:xfrm>
              <a:off x="5334000" y="4800600"/>
              <a:ext cx="228600" cy="533400"/>
            </a:xfrm>
            <a:prstGeom prst="straightConnector1">
              <a:avLst/>
            </a:prstGeom>
            <a:noFill/>
            <a:ln w="9525">
              <a:solidFill>
                <a:schemeClr val="tx1"/>
              </a:solidFill>
              <a:round/>
              <a:headEnd/>
              <a:tailEnd type="triangle" w="med" len="med"/>
            </a:ln>
          </p:spPr>
        </p:cxnSp>
        <p:sp>
          <p:nvSpPr>
            <p:cNvPr id="94" name="Line 44"/>
            <p:cNvSpPr>
              <a:spLocks noChangeShapeType="1"/>
            </p:cNvSpPr>
            <p:nvPr/>
          </p:nvSpPr>
          <p:spPr bwMode="auto">
            <a:xfrm flipH="1">
              <a:off x="5105400" y="4800600"/>
              <a:ext cx="228600" cy="533400"/>
            </a:xfrm>
            <a:prstGeom prst="line">
              <a:avLst/>
            </a:prstGeom>
            <a:noFill/>
            <a:ln w="9525">
              <a:solidFill>
                <a:schemeClr val="tx1"/>
              </a:solidFill>
              <a:round/>
              <a:headEnd/>
              <a:tailEnd type="triangle" w="med" len="med"/>
            </a:ln>
          </p:spPr>
          <p:txBody>
            <a:bodyPr/>
            <a:lstStyle/>
            <a:p>
              <a:endParaRPr 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8">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8">
                                            <p:txEl>
                                              <p:pRg st="2" end="2"/>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8">
                                            <p:txEl>
                                              <p:pRg st="3" end="3"/>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8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86"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21" name="Picture 5"/>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997471" y="1340652"/>
            <a:ext cx="8362412" cy="4387402"/>
          </a:xfrm>
          <a:prstGeom prst="rect">
            <a:avLst/>
          </a:prstGeom>
          <a:noFill/>
          <a:extLst>
            <a:ext uri="{909E8E84-426E-40dd-AFC4-6F175D3DCCD1}">
              <a14:hiddenFill xmlns=""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smtClean="0"/>
              <a:t>Modeling Assumptions</a:t>
            </a:r>
            <a:endParaRPr lang="en-US" dirty="0"/>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3"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203130" y="2369236"/>
            <a:ext cx="4710819" cy="3719728"/>
          </a:xfrm>
          <a:prstGeom prst="rect">
            <a:avLst/>
          </a:prstGeom>
          <a:noFill/>
          <a:extLst>
            <a:ext uri="{909E8E84-426E-40dd-AFC4-6F175D3DCCD1}">
              <a14:hiddenFill xmlns="" xmlns:a14="http://schemas.microsoft.com/office/drawing/2010/main">
                <a:solidFill>
                  <a:srgbClr val="FFFFFF"/>
                </a:solidFill>
              </a14:hiddenFill>
            </a:ext>
          </a:extLst>
        </p:spPr>
      </p:pic>
      <p:pic>
        <p:nvPicPr>
          <p:cNvPr id="9" name="Picture 3"/>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772275" y="2523872"/>
            <a:ext cx="4323969" cy="3226484"/>
          </a:xfrm>
          <a:prstGeom prst="rect">
            <a:avLst/>
          </a:prstGeom>
          <a:noFill/>
          <a:extLst>
            <a:ext uri="{909E8E84-426E-40dd-AFC4-6F175D3DCCD1}">
              <a14:hiddenFill xmlns="" xmlns:a14="http://schemas.microsoft.com/office/drawing/2010/main">
                <a:solidFill>
                  <a:srgbClr val="FFFFFF"/>
                </a:solidFill>
              </a14:hiddenFill>
            </a:ext>
          </a:extLst>
        </p:spPr>
      </p:pic>
      <p:sp>
        <p:nvSpPr>
          <p:cNvPr id="15362" name="Title 1"/>
          <p:cNvSpPr>
            <a:spLocks noGrp="1"/>
          </p:cNvSpPr>
          <p:nvPr>
            <p:ph type="title"/>
          </p:nvPr>
        </p:nvSpPr>
        <p:spPr/>
        <p:txBody>
          <a:bodyPr/>
          <a:lstStyle/>
          <a:p>
            <a:r>
              <a:rPr lang="en-US" dirty="0" smtClean="0"/>
              <a:t>The Dangers of Optimism and Pessimism</a:t>
            </a:r>
          </a:p>
        </p:txBody>
      </p:sp>
      <p:sp>
        <p:nvSpPr>
          <p:cNvPr id="10" name="TextBox 9"/>
          <p:cNvSpPr txBox="1"/>
          <p:nvPr/>
        </p:nvSpPr>
        <p:spPr>
          <a:xfrm>
            <a:off x="838200" y="1394936"/>
            <a:ext cx="5105400" cy="738664"/>
          </a:xfrm>
          <a:prstGeom prst="rect">
            <a:avLst/>
          </a:prstGeom>
          <a:noFill/>
        </p:spPr>
        <p:txBody>
          <a:bodyPr wrap="square" rtlCol="0">
            <a:spAutoFit/>
          </a:bodyPr>
          <a:lstStyle/>
          <a:p>
            <a:pPr algn="ctr"/>
            <a:r>
              <a:rPr lang="en-US" sz="2400" dirty="0" smtClean="0">
                <a:latin typeface="Calibri" pitchFamily="34" charset="0"/>
              </a:rPr>
              <a:t>Dangerous Optimism</a:t>
            </a:r>
          </a:p>
          <a:p>
            <a:pPr algn="ctr"/>
            <a:r>
              <a:rPr lang="en-US" dirty="0" smtClean="0">
                <a:latin typeface="Calibri" pitchFamily="34" charset="0"/>
              </a:rPr>
              <a:t>Assuming chance when the world is adversarial</a:t>
            </a:r>
            <a:endParaRPr lang="en-US" dirty="0">
              <a:latin typeface="Calibri" pitchFamily="34" charset="0"/>
            </a:endParaRPr>
          </a:p>
        </p:txBody>
      </p:sp>
      <p:sp>
        <p:nvSpPr>
          <p:cNvPr id="11" name="TextBox 10"/>
          <p:cNvSpPr txBox="1"/>
          <p:nvPr/>
        </p:nvSpPr>
        <p:spPr>
          <a:xfrm>
            <a:off x="6248400" y="1394936"/>
            <a:ext cx="5105400" cy="738664"/>
          </a:xfrm>
          <a:prstGeom prst="rect">
            <a:avLst/>
          </a:prstGeom>
          <a:noFill/>
        </p:spPr>
        <p:txBody>
          <a:bodyPr wrap="square" rtlCol="0">
            <a:spAutoFit/>
          </a:bodyPr>
          <a:lstStyle/>
          <a:p>
            <a:pPr algn="ctr"/>
            <a:r>
              <a:rPr lang="en-US" sz="2400" dirty="0" smtClean="0">
                <a:latin typeface="Calibri" pitchFamily="34" charset="0"/>
              </a:rPr>
              <a:t>Dangerous Pessimism</a:t>
            </a:r>
          </a:p>
          <a:p>
            <a:pPr algn="ctr"/>
            <a:r>
              <a:rPr lang="en-US" dirty="0" smtClean="0">
                <a:latin typeface="Calibri" pitchFamily="34" charset="0"/>
              </a:rPr>
              <a:t>Assuming the worst case when it’s not likely</a:t>
            </a:r>
            <a:endParaRPr lang="en-US" dirty="0">
              <a:latin typeface="Calibri"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4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a:lstStyle/>
          <a:p>
            <a:r>
              <a:rPr lang="en-US" dirty="0" smtClean="0"/>
              <a:t>Assumptions vs. Reality</a:t>
            </a:r>
          </a:p>
        </p:txBody>
      </p:sp>
      <p:pic>
        <p:nvPicPr>
          <p:cNvPr id="15363" name="Picture 2" descr="\\.host\Shared Folders\Shared with PC\images\min-vs-exp-2.png"/>
          <p:cNvPicPr>
            <a:picLocks noChangeAspect="1" noChangeArrowheads="1"/>
          </p:cNvPicPr>
          <p:nvPr/>
        </p:nvPicPr>
        <p:blipFill>
          <a:blip r:embed="rId3" cstate="print"/>
          <a:srcRect/>
          <a:stretch>
            <a:fillRect/>
          </a:stretch>
        </p:blipFill>
        <p:spPr bwMode="auto">
          <a:xfrm>
            <a:off x="1143000" y="1752600"/>
            <a:ext cx="3289300" cy="3340100"/>
          </a:xfrm>
          <a:prstGeom prst="rect">
            <a:avLst/>
          </a:prstGeom>
          <a:noFill/>
          <a:ln w="9525">
            <a:noFill/>
            <a:miter lim="800000"/>
            <a:headEnd/>
            <a:tailEnd/>
          </a:ln>
        </p:spPr>
      </p:pic>
      <p:graphicFrame>
        <p:nvGraphicFramePr>
          <p:cNvPr id="5" name="Table 4"/>
          <p:cNvGraphicFramePr>
            <a:graphicFrameLocks noGrp="1"/>
          </p:cNvGraphicFramePr>
          <p:nvPr>
            <p:extLst>
              <p:ext uri="{D42A27DB-BD31-4B8C-83A1-F6EECF244321}">
                <p14:modId xmlns:p14="http://schemas.microsoft.com/office/powerpoint/2010/main" val="1637023250"/>
              </p:ext>
            </p:extLst>
          </p:nvPr>
        </p:nvGraphicFramePr>
        <p:xfrm>
          <a:off x="5791200" y="1905000"/>
          <a:ext cx="5715000" cy="3098800"/>
        </p:xfrm>
        <a:graphic>
          <a:graphicData uri="http://schemas.openxmlformats.org/drawingml/2006/table">
            <a:tbl>
              <a:tblPr firstRow="1" bandRow="1">
                <a:tableStyleId>{21E4AEA4-8DFA-4A89-87EB-49C32662AFE0}</a:tableStyleId>
              </a:tblPr>
              <a:tblGrid>
                <a:gridCol w="1524000"/>
                <a:gridCol w="2133600"/>
                <a:gridCol w="2057400"/>
              </a:tblGrid>
              <a:tr h="838200">
                <a:tc>
                  <a:txBody>
                    <a:bodyPr/>
                    <a:lstStyle/>
                    <a:p>
                      <a:pPr algn="ctr"/>
                      <a:endParaRPr lang="en-US" dirty="0">
                        <a:latin typeface="Calibri"/>
                        <a:cs typeface="Calibri"/>
                      </a:endParaRPr>
                    </a:p>
                  </a:txBody>
                  <a:tcPr anchor="ctr">
                    <a:solidFill>
                      <a:schemeClr val="bg1"/>
                    </a:solidFill>
                  </a:tcPr>
                </a:tc>
                <a:tc>
                  <a:txBody>
                    <a:bodyPr/>
                    <a:lstStyle/>
                    <a:p>
                      <a:pPr algn="ctr"/>
                      <a:r>
                        <a:rPr lang="en-US" b="0" dirty="0" smtClean="0">
                          <a:solidFill>
                            <a:schemeClr val="tx1"/>
                          </a:solidFill>
                          <a:latin typeface="Calibri"/>
                          <a:cs typeface="Calibri"/>
                        </a:rPr>
                        <a:t>Adversarial </a:t>
                      </a:r>
                      <a:r>
                        <a:rPr lang="en-US" b="0" baseline="0" dirty="0" smtClean="0">
                          <a:solidFill>
                            <a:schemeClr val="tx1"/>
                          </a:solidFill>
                          <a:latin typeface="Calibri"/>
                          <a:cs typeface="Calibri"/>
                        </a:rPr>
                        <a:t>Ghost</a:t>
                      </a:r>
                      <a:endParaRPr lang="en-US" b="0" dirty="0">
                        <a:solidFill>
                          <a:schemeClr val="tx1"/>
                        </a:solidFill>
                        <a:latin typeface="Calibri"/>
                        <a:cs typeface="Calibri"/>
                      </a:endParaRPr>
                    </a:p>
                  </a:txBody>
                  <a:tcPr anchor="ctr">
                    <a:solidFill>
                      <a:srgbClr val="FFCCFF"/>
                    </a:solidFill>
                  </a:tcPr>
                </a:tc>
                <a:tc>
                  <a:txBody>
                    <a:bodyPr/>
                    <a:lstStyle/>
                    <a:p>
                      <a:pPr algn="ctr"/>
                      <a:r>
                        <a:rPr lang="en-US" b="0" dirty="0" smtClean="0">
                          <a:solidFill>
                            <a:schemeClr val="tx1"/>
                          </a:solidFill>
                          <a:latin typeface="Calibri"/>
                          <a:cs typeface="Calibri"/>
                        </a:rPr>
                        <a:t>Random</a:t>
                      </a:r>
                      <a:r>
                        <a:rPr lang="en-US" b="0" baseline="0" dirty="0" smtClean="0">
                          <a:solidFill>
                            <a:schemeClr val="tx1"/>
                          </a:solidFill>
                          <a:latin typeface="Calibri"/>
                          <a:cs typeface="Calibri"/>
                        </a:rPr>
                        <a:t> Ghost</a:t>
                      </a:r>
                      <a:endParaRPr lang="en-US" b="0" dirty="0">
                        <a:solidFill>
                          <a:schemeClr val="tx1"/>
                        </a:solidFill>
                        <a:latin typeface="Calibri"/>
                        <a:cs typeface="Calibri"/>
                      </a:endParaRPr>
                    </a:p>
                  </a:txBody>
                  <a:tcPr anchor="ctr">
                    <a:solidFill>
                      <a:srgbClr val="FFCCFF"/>
                    </a:solidFill>
                  </a:tcPr>
                </a:tc>
              </a:tr>
              <a:tr h="1143000">
                <a:tc>
                  <a:txBody>
                    <a:bodyPr/>
                    <a:lstStyle/>
                    <a:p>
                      <a:pPr algn="ctr"/>
                      <a:r>
                        <a:rPr lang="en-US" dirty="0" err="1" smtClean="0">
                          <a:latin typeface="Calibri"/>
                          <a:cs typeface="Calibri"/>
                        </a:rPr>
                        <a:t>Minimax</a:t>
                      </a:r>
                      <a:r>
                        <a:rPr lang="en-US" dirty="0" smtClean="0">
                          <a:latin typeface="Calibri"/>
                          <a:cs typeface="Calibri"/>
                        </a:rPr>
                        <a:t> </a:t>
                      </a:r>
                      <a:r>
                        <a:rPr lang="en-US" dirty="0" err="1" smtClean="0">
                          <a:latin typeface="Calibri"/>
                          <a:cs typeface="Calibri"/>
                        </a:rPr>
                        <a:t>Pacman</a:t>
                      </a:r>
                      <a:endParaRPr lang="en-US" dirty="0">
                        <a:latin typeface="Calibri"/>
                        <a:cs typeface="Calibri"/>
                      </a:endParaRPr>
                    </a:p>
                  </a:txBody>
                  <a:tcPr anchor="ctr">
                    <a:solidFill>
                      <a:srgbClr val="99CCFF"/>
                    </a:solidFill>
                  </a:tcPr>
                </a:tc>
                <a:tc>
                  <a:txBody>
                    <a:bodyPr/>
                    <a:lstStyle/>
                    <a:p>
                      <a:pPr algn="ctr"/>
                      <a:r>
                        <a:rPr lang="en-US" dirty="0" smtClean="0">
                          <a:latin typeface="Calibri"/>
                          <a:cs typeface="Calibri"/>
                        </a:rPr>
                        <a:t>Won 5/5</a:t>
                      </a:r>
                    </a:p>
                    <a:p>
                      <a:pPr algn="ctr"/>
                      <a:endParaRPr lang="en-US" sz="1050" dirty="0" smtClean="0">
                        <a:latin typeface="Calibri"/>
                        <a:cs typeface="Calibri"/>
                      </a:endParaRPr>
                    </a:p>
                    <a:p>
                      <a:pPr algn="ctr"/>
                      <a:r>
                        <a:rPr lang="en-US" dirty="0" smtClean="0">
                          <a:latin typeface="Calibri"/>
                          <a:cs typeface="Calibri"/>
                        </a:rPr>
                        <a:t>Avg.</a:t>
                      </a:r>
                      <a:r>
                        <a:rPr lang="en-US" baseline="0" dirty="0" smtClean="0">
                          <a:latin typeface="Calibri"/>
                          <a:cs typeface="Calibri"/>
                        </a:rPr>
                        <a:t> Score: 483</a:t>
                      </a:r>
                      <a:endParaRPr lang="en-US" dirty="0">
                        <a:latin typeface="Calibri"/>
                        <a:cs typeface="Calibri"/>
                      </a:endParaRPr>
                    </a:p>
                  </a:txBody>
                  <a:tcPr anchor="ctr">
                    <a:solidFill>
                      <a:schemeClr val="bg2">
                        <a:lumMod val="20000"/>
                        <a:lumOff val="80000"/>
                      </a:schemeClr>
                    </a:solidFill>
                  </a:tcPr>
                </a:tc>
                <a:tc>
                  <a:txBody>
                    <a:bodyPr/>
                    <a:lstStyle/>
                    <a:p>
                      <a:pPr algn="ctr"/>
                      <a:r>
                        <a:rPr lang="en-US" dirty="0" smtClean="0">
                          <a:latin typeface="Calibri"/>
                          <a:cs typeface="Calibri"/>
                        </a:rPr>
                        <a:t>Won 5/5</a:t>
                      </a:r>
                    </a:p>
                    <a:p>
                      <a:pPr algn="ctr"/>
                      <a:endParaRPr lang="en-US" sz="1050" dirty="0" smtClean="0">
                        <a:latin typeface="Calibri"/>
                        <a:cs typeface="Calibri"/>
                      </a:endParaRPr>
                    </a:p>
                    <a:p>
                      <a:pPr algn="ctr"/>
                      <a:r>
                        <a:rPr lang="en-US" dirty="0" smtClean="0">
                          <a:latin typeface="Calibri"/>
                          <a:cs typeface="Calibri"/>
                        </a:rPr>
                        <a:t>Avg.</a:t>
                      </a:r>
                      <a:r>
                        <a:rPr lang="en-US" baseline="0" dirty="0" smtClean="0">
                          <a:latin typeface="Calibri"/>
                          <a:cs typeface="Calibri"/>
                        </a:rPr>
                        <a:t> Score: 493</a:t>
                      </a:r>
                      <a:endParaRPr lang="en-US" dirty="0">
                        <a:latin typeface="Calibri"/>
                        <a:cs typeface="Calibri"/>
                      </a:endParaRPr>
                    </a:p>
                  </a:txBody>
                  <a:tcPr anchor="ctr">
                    <a:solidFill>
                      <a:schemeClr val="bg2">
                        <a:lumMod val="40000"/>
                        <a:lumOff val="60000"/>
                      </a:schemeClr>
                    </a:solidFill>
                  </a:tcPr>
                </a:tc>
              </a:tr>
              <a:tr h="1117600">
                <a:tc>
                  <a:txBody>
                    <a:bodyPr/>
                    <a:lstStyle/>
                    <a:p>
                      <a:pPr algn="ctr"/>
                      <a:r>
                        <a:rPr lang="en-US" dirty="0" err="1" smtClean="0">
                          <a:latin typeface="Calibri"/>
                          <a:cs typeface="Calibri"/>
                        </a:rPr>
                        <a:t>Expectimax</a:t>
                      </a:r>
                      <a:r>
                        <a:rPr lang="en-US" dirty="0" smtClean="0">
                          <a:latin typeface="Calibri"/>
                          <a:cs typeface="Calibri"/>
                        </a:rPr>
                        <a:t> </a:t>
                      </a:r>
                      <a:r>
                        <a:rPr lang="en-US" dirty="0" err="1" smtClean="0">
                          <a:latin typeface="Calibri"/>
                          <a:cs typeface="Calibri"/>
                        </a:rPr>
                        <a:t>Pacman</a:t>
                      </a:r>
                      <a:endParaRPr lang="en-US" dirty="0">
                        <a:latin typeface="Calibri"/>
                        <a:cs typeface="Calibri"/>
                      </a:endParaRPr>
                    </a:p>
                  </a:txBody>
                  <a:tcPr anchor="ctr">
                    <a:solidFill>
                      <a:srgbClr val="99CCFF"/>
                    </a:solidFill>
                  </a:tcPr>
                </a:tc>
                <a:tc>
                  <a:txBody>
                    <a:bodyPr/>
                    <a:lstStyle/>
                    <a:p>
                      <a:pPr algn="ctr"/>
                      <a:r>
                        <a:rPr lang="en-US" dirty="0" smtClean="0">
                          <a:latin typeface="Calibri"/>
                          <a:cs typeface="Calibri"/>
                        </a:rPr>
                        <a:t>Won 1/5</a:t>
                      </a:r>
                    </a:p>
                    <a:p>
                      <a:pPr algn="ctr"/>
                      <a:endParaRPr lang="en-US" sz="1050" dirty="0" smtClean="0">
                        <a:latin typeface="Calibri"/>
                        <a:cs typeface="Calibri"/>
                      </a:endParaRPr>
                    </a:p>
                    <a:p>
                      <a:pPr algn="ctr"/>
                      <a:r>
                        <a:rPr lang="en-US" dirty="0" smtClean="0">
                          <a:latin typeface="Calibri"/>
                          <a:cs typeface="Calibri"/>
                        </a:rPr>
                        <a:t>Avg.</a:t>
                      </a:r>
                      <a:r>
                        <a:rPr lang="en-US" baseline="0" dirty="0" smtClean="0">
                          <a:latin typeface="Calibri"/>
                          <a:cs typeface="Calibri"/>
                        </a:rPr>
                        <a:t> Score: -303</a:t>
                      </a:r>
                      <a:endParaRPr lang="en-US" dirty="0">
                        <a:latin typeface="Calibri"/>
                        <a:cs typeface="Calibri"/>
                      </a:endParaRPr>
                    </a:p>
                  </a:txBody>
                  <a:tcPr anchor="ctr">
                    <a:solidFill>
                      <a:schemeClr val="bg2">
                        <a:lumMod val="40000"/>
                        <a:lumOff val="60000"/>
                      </a:schemeClr>
                    </a:solidFill>
                  </a:tcPr>
                </a:tc>
                <a:tc>
                  <a:txBody>
                    <a:bodyPr/>
                    <a:lstStyle/>
                    <a:p>
                      <a:pPr algn="ctr"/>
                      <a:r>
                        <a:rPr lang="en-US" dirty="0" smtClean="0">
                          <a:latin typeface="Calibri"/>
                          <a:cs typeface="Calibri"/>
                        </a:rPr>
                        <a:t>Won 5/5</a:t>
                      </a:r>
                    </a:p>
                    <a:p>
                      <a:pPr algn="ctr"/>
                      <a:endParaRPr lang="en-US" sz="1050" dirty="0" smtClean="0">
                        <a:latin typeface="Calibri"/>
                        <a:cs typeface="Calibri"/>
                      </a:endParaRPr>
                    </a:p>
                    <a:p>
                      <a:pPr algn="ctr"/>
                      <a:r>
                        <a:rPr lang="en-US" dirty="0" smtClean="0">
                          <a:latin typeface="Calibri"/>
                          <a:cs typeface="Calibri"/>
                        </a:rPr>
                        <a:t>Avg.</a:t>
                      </a:r>
                      <a:r>
                        <a:rPr lang="en-US" baseline="0" dirty="0" smtClean="0">
                          <a:latin typeface="Calibri"/>
                          <a:cs typeface="Calibri"/>
                        </a:rPr>
                        <a:t> Score: 503</a:t>
                      </a:r>
                      <a:endParaRPr lang="en-US" dirty="0">
                        <a:latin typeface="Calibri"/>
                        <a:cs typeface="Calibri"/>
                      </a:endParaRPr>
                    </a:p>
                  </a:txBody>
                  <a:tcPr anchor="ctr">
                    <a:solidFill>
                      <a:schemeClr val="bg2">
                        <a:lumMod val="20000"/>
                        <a:lumOff val="80000"/>
                      </a:schemeClr>
                    </a:solidFill>
                  </a:tcPr>
                </a:tc>
              </a:tr>
            </a:tbl>
          </a:graphicData>
        </a:graphic>
      </p:graphicFrame>
      <p:sp>
        <p:nvSpPr>
          <p:cNvPr id="15382" name="TextBox 5"/>
          <p:cNvSpPr txBox="1">
            <a:spLocks noChangeArrowheads="1"/>
          </p:cNvSpPr>
          <p:nvPr/>
        </p:nvSpPr>
        <p:spPr bwMode="auto">
          <a:xfrm>
            <a:off x="8107411" y="6488668"/>
            <a:ext cx="4056068" cy="369332"/>
          </a:xfrm>
          <a:prstGeom prst="rect">
            <a:avLst/>
          </a:prstGeom>
          <a:noFill/>
          <a:ln w="9525">
            <a:noFill/>
            <a:miter lim="800000"/>
            <a:headEnd/>
            <a:tailEnd/>
          </a:ln>
        </p:spPr>
        <p:txBody>
          <a:bodyPr wrap="none">
            <a:spAutoFit/>
          </a:bodyPr>
          <a:lstStyle/>
          <a:p>
            <a:pPr algn="r"/>
            <a:r>
              <a:rPr lang="en-US" dirty="0" smtClean="0">
                <a:solidFill>
                  <a:srgbClr val="C00000"/>
                </a:solidFill>
                <a:latin typeface="Calibri" pitchFamily="34" charset="0"/>
              </a:rPr>
              <a:t>[Demos: </a:t>
            </a:r>
            <a:r>
              <a:rPr lang="en-US" dirty="0">
                <a:solidFill>
                  <a:srgbClr val="C00000"/>
                </a:solidFill>
                <a:latin typeface="Calibri" pitchFamily="34" charset="0"/>
              </a:rPr>
              <a:t>world </a:t>
            </a:r>
            <a:r>
              <a:rPr lang="en-US" dirty="0" smtClean="0">
                <a:solidFill>
                  <a:srgbClr val="C00000"/>
                </a:solidFill>
                <a:latin typeface="Calibri" pitchFamily="34" charset="0"/>
              </a:rPr>
              <a:t>assumptions (L7D3,4,5,6)]</a:t>
            </a:r>
            <a:endParaRPr lang="en-US" dirty="0">
              <a:solidFill>
                <a:srgbClr val="C00000"/>
              </a:solidFill>
              <a:latin typeface="Calibri" pitchFamily="34" charset="0"/>
            </a:endParaRPr>
          </a:p>
        </p:txBody>
      </p:sp>
      <p:sp>
        <p:nvSpPr>
          <p:cNvPr id="15383" name="TextBox 6"/>
          <p:cNvSpPr txBox="1">
            <a:spLocks noChangeArrowheads="1"/>
          </p:cNvSpPr>
          <p:nvPr/>
        </p:nvSpPr>
        <p:spPr bwMode="auto">
          <a:xfrm>
            <a:off x="8545068" y="5105400"/>
            <a:ext cx="2961132" cy="369332"/>
          </a:xfrm>
          <a:prstGeom prst="rect">
            <a:avLst/>
          </a:prstGeom>
          <a:noFill/>
          <a:ln w="9525">
            <a:noFill/>
            <a:miter lim="800000"/>
            <a:headEnd/>
            <a:tailEnd/>
          </a:ln>
        </p:spPr>
        <p:txBody>
          <a:bodyPr wrap="none">
            <a:spAutoFit/>
          </a:bodyPr>
          <a:lstStyle/>
          <a:p>
            <a:r>
              <a:rPr lang="en-US" dirty="0">
                <a:latin typeface="Calibri" pitchFamily="34" charset="0"/>
              </a:rPr>
              <a:t>Results from playing 5 games</a:t>
            </a:r>
          </a:p>
        </p:txBody>
      </p:sp>
      <p:sp>
        <p:nvSpPr>
          <p:cNvPr id="15384" name="TextBox 7"/>
          <p:cNvSpPr txBox="1">
            <a:spLocks noChangeArrowheads="1"/>
          </p:cNvSpPr>
          <p:nvPr/>
        </p:nvSpPr>
        <p:spPr bwMode="auto">
          <a:xfrm>
            <a:off x="1066800" y="6059269"/>
            <a:ext cx="6720045" cy="646331"/>
          </a:xfrm>
          <a:prstGeom prst="rect">
            <a:avLst/>
          </a:prstGeom>
          <a:noFill/>
          <a:ln w="9525">
            <a:noFill/>
            <a:miter lim="800000"/>
            <a:headEnd/>
            <a:tailEnd/>
          </a:ln>
        </p:spPr>
        <p:txBody>
          <a:bodyPr wrap="none">
            <a:spAutoFit/>
          </a:bodyPr>
          <a:lstStyle/>
          <a:p>
            <a:r>
              <a:rPr lang="en-US" dirty="0" err="1">
                <a:latin typeface="Calibri" pitchFamily="34" charset="0"/>
              </a:rPr>
              <a:t>Pacman</a:t>
            </a:r>
            <a:r>
              <a:rPr lang="en-US" dirty="0">
                <a:latin typeface="Calibri" pitchFamily="34" charset="0"/>
              </a:rPr>
              <a:t> used depth 4 search with an </a:t>
            </a:r>
            <a:r>
              <a:rPr lang="en-US" dirty="0" err="1">
                <a:latin typeface="Calibri" pitchFamily="34" charset="0"/>
              </a:rPr>
              <a:t>eval</a:t>
            </a:r>
            <a:r>
              <a:rPr lang="en-US" dirty="0">
                <a:latin typeface="Calibri" pitchFamily="34" charset="0"/>
              </a:rPr>
              <a:t> function that avoids trouble</a:t>
            </a:r>
            <a:br>
              <a:rPr lang="en-US" dirty="0">
                <a:latin typeface="Calibri" pitchFamily="34" charset="0"/>
              </a:rPr>
            </a:br>
            <a:r>
              <a:rPr lang="en-US" dirty="0">
                <a:latin typeface="Calibri" pitchFamily="34" charset="0"/>
              </a:rPr>
              <a:t>Ghost used depth 2 search with an </a:t>
            </a:r>
            <a:r>
              <a:rPr lang="en-US" dirty="0" err="1">
                <a:latin typeface="Calibri" pitchFamily="34" charset="0"/>
              </a:rPr>
              <a:t>eval</a:t>
            </a:r>
            <a:r>
              <a:rPr lang="en-US" dirty="0">
                <a:latin typeface="Calibri" pitchFamily="34" charset="0"/>
              </a:rPr>
              <a:t> function that seeks </a:t>
            </a:r>
            <a:r>
              <a:rPr lang="en-US" dirty="0" err="1">
                <a:latin typeface="Calibri" pitchFamily="34" charset="0"/>
              </a:rPr>
              <a:t>Pacman</a:t>
            </a:r>
            <a:endParaRPr lang="en-US" dirty="0">
              <a:latin typeface="Calibri" pitchFamily="34" charset="0"/>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76200"/>
            <a:ext cx="12192000" cy="1143000"/>
          </a:xfrm>
        </p:spPr>
        <p:txBody>
          <a:bodyPr/>
          <a:lstStyle/>
          <a:p>
            <a:r>
              <a:rPr lang="en-US" sz="3600" dirty="0" smtClean="0"/>
              <a:t>Video of Demo World Assumptions</a:t>
            </a:r>
            <a:br>
              <a:rPr lang="en-US" sz="3600" dirty="0" smtClean="0"/>
            </a:br>
            <a:r>
              <a:rPr lang="en-US" sz="3600" dirty="0" smtClean="0"/>
              <a:t>Random Ghost – </a:t>
            </a:r>
            <a:r>
              <a:rPr lang="en-US" sz="3600" dirty="0" err="1" smtClean="0"/>
              <a:t>Expectimax</a:t>
            </a:r>
            <a:r>
              <a:rPr lang="en-US" sz="3600" dirty="0" smtClean="0"/>
              <a:t> Pacman</a:t>
            </a:r>
            <a:endParaRPr lang="en-US" sz="3600" dirty="0"/>
          </a:p>
        </p:txBody>
      </p:sp>
      <p:graphicFrame>
        <p:nvGraphicFramePr>
          <p:cNvPr id="5" name="Table 4"/>
          <p:cNvGraphicFramePr>
            <a:graphicFrameLocks noGrp="1"/>
          </p:cNvGraphicFramePr>
          <p:nvPr>
            <p:extLst>
              <p:ext uri="{D42A27DB-BD31-4B8C-83A1-F6EECF244321}">
                <p14:modId xmlns:p14="http://schemas.microsoft.com/office/powerpoint/2010/main" val="1366718388"/>
              </p:ext>
            </p:extLst>
          </p:nvPr>
        </p:nvGraphicFramePr>
        <p:xfrm>
          <a:off x="5791200" y="1905000"/>
          <a:ext cx="5715000" cy="3098800"/>
        </p:xfrm>
        <a:graphic>
          <a:graphicData uri="http://schemas.openxmlformats.org/drawingml/2006/table">
            <a:tbl>
              <a:tblPr firstRow="1" bandRow="1">
                <a:tableStyleId>{21E4AEA4-8DFA-4A89-87EB-49C32662AFE0}</a:tableStyleId>
              </a:tblPr>
              <a:tblGrid>
                <a:gridCol w="1524000"/>
                <a:gridCol w="2133600"/>
                <a:gridCol w="2057400"/>
              </a:tblGrid>
              <a:tr h="838200">
                <a:tc>
                  <a:txBody>
                    <a:bodyPr/>
                    <a:lstStyle/>
                    <a:p>
                      <a:pPr algn="ctr"/>
                      <a:endParaRPr lang="en-US" dirty="0">
                        <a:latin typeface="Calibri"/>
                        <a:cs typeface="Calibri"/>
                      </a:endParaRPr>
                    </a:p>
                  </a:txBody>
                  <a:tcPr anchor="ctr">
                    <a:solidFill>
                      <a:schemeClr val="bg1"/>
                    </a:solidFill>
                  </a:tcPr>
                </a:tc>
                <a:tc>
                  <a:txBody>
                    <a:bodyPr/>
                    <a:lstStyle/>
                    <a:p>
                      <a:pPr algn="ctr"/>
                      <a:r>
                        <a:rPr lang="en-US" b="0" dirty="0" smtClean="0">
                          <a:solidFill>
                            <a:schemeClr val="tx1"/>
                          </a:solidFill>
                          <a:latin typeface="Calibri"/>
                          <a:cs typeface="Calibri"/>
                        </a:rPr>
                        <a:t>Adversarial </a:t>
                      </a:r>
                      <a:r>
                        <a:rPr lang="en-US" b="0" baseline="0" dirty="0" smtClean="0">
                          <a:solidFill>
                            <a:schemeClr val="tx1"/>
                          </a:solidFill>
                          <a:latin typeface="Calibri"/>
                          <a:cs typeface="Calibri"/>
                        </a:rPr>
                        <a:t>Ghost</a:t>
                      </a:r>
                      <a:endParaRPr lang="en-US" b="0" dirty="0">
                        <a:solidFill>
                          <a:schemeClr val="tx1"/>
                        </a:solidFill>
                        <a:latin typeface="Calibri"/>
                        <a:cs typeface="Calibri"/>
                      </a:endParaRPr>
                    </a:p>
                  </a:txBody>
                  <a:tcPr anchor="ctr">
                    <a:solidFill>
                      <a:srgbClr val="FFCCFF"/>
                    </a:solidFill>
                  </a:tcPr>
                </a:tc>
                <a:tc>
                  <a:txBody>
                    <a:bodyPr/>
                    <a:lstStyle/>
                    <a:p>
                      <a:pPr algn="ctr"/>
                      <a:r>
                        <a:rPr lang="en-US" b="0" dirty="0" smtClean="0">
                          <a:solidFill>
                            <a:schemeClr val="tx1"/>
                          </a:solidFill>
                          <a:latin typeface="Calibri"/>
                          <a:cs typeface="Calibri"/>
                        </a:rPr>
                        <a:t>Random</a:t>
                      </a:r>
                      <a:r>
                        <a:rPr lang="en-US" b="0" baseline="0" dirty="0" smtClean="0">
                          <a:solidFill>
                            <a:schemeClr val="tx1"/>
                          </a:solidFill>
                          <a:latin typeface="Calibri"/>
                          <a:cs typeface="Calibri"/>
                        </a:rPr>
                        <a:t> Ghost</a:t>
                      </a:r>
                      <a:endParaRPr lang="en-US" b="0" dirty="0">
                        <a:solidFill>
                          <a:schemeClr val="tx1"/>
                        </a:solidFill>
                        <a:latin typeface="Calibri"/>
                        <a:cs typeface="Calibri"/>
                      </a:endParaRPr>
                    </a:p>
                  </a:txBody>
                  <a:tcPr anchor="ctr">
                    <a:solidFill>
                      <a:srgbClr val="FFCCFF"/>
                    </a:solidFill>
                  </a:tcPr>
                </a:tc>
              </a:tr>
              <a:tr h="1143000">
                <a:tc>
                  <a:txBody>
                    <a:bodyPr/>
                    <a:lstStyle/>
                    <a:p>
                      <a:pPr algn="ctr"/>
                      <a:r>
                        <a:rPr lang="en-US" dirty="0" err="1" smtClean="0">
                          <a:latin typeface="Calibri"/>
                          <a:cs typeface="Calibri"/>
                        </a:rPr>
                        <a:t>Minimax</a:t>
                      </a:r>
                      <a:r>
                        <a:rPr lang="en-US" dirty="0" smtClean="0">
                          <a:latin typeface="Calibri"/>
                          <a:cs typeface="Calibri"/>
                        </a:rPr>
                        <a:t> </a:t>
                      </a:r>
                      <a:r>
                        <a:rPr lang="en-US" dirty="0" err="1" smtClean="0">
                          <a:latin typeface="Calibri"/>
                          <a:cs typeface="Calibri"/>
                        </a:rPr>
                        <a:t>Pacman</a:t>
                      </a:r>
                      <a:endParaRPr lang="en-US" dirty="0">
                        <a:latin typeface="Calibri"/>
                        <a:cs typeface="Calibri"/>
                      </a:endParaRPr>
                    </a:p>
                  </a:txBody>
                  <a:tcPr anchor="ctr">
                    <a:solidFill>
                      <a:srgbClr val="99CCFF"/>
                    </a:solidFill>
                  </a:tcPr>
                </a:tc>
                <a:tc>
                  <a:txBody>
                    <a:bodyPr/>
                    <a:lstStyle/>
                    <a:p>
                      <a:pPr algn="ctr"/>
                      <a:r>
                        <a:rPr lang="en-US" dirty="0" smtClean="0">
                          <a:latin typeface="Calibri"/>
                          <a:cs typeface="Calibri"/>
                        </a:rPr>
                        <a:t>Won 5/5</a:t>
                      </a:r>
                    </a:p>
                    <a:p>
                      <a:pPr algn="ctr"/>
                      <a:endParaRPr lang="en-US" sz="1050" dirty="0" smtClean="0">
                        <a:latin typeface="Calibri"/>
                        <a:cs typeface="Calibri"/>
                      </a:endParaRPr>
                    </a:p>
                    <a:p>
                      <a:pPr algn="ctr"/>
                      <a:r>
                        <a:rPr lang="en-US" dirty="0" smtClean="0">
                          <a:latin typeface="Calibri"/>
                          <a:cs typeface="Calibri"/>
                        </a:rPr>
                        <a:t>Avg.</a:t>
                      </a:r>
                      <a:r>
                        <a:rPr lang="en-US" baseline="0" dirty="0" smtClean="0">
                          <a:latin typeface="Calibri"/>
                          <a:cs typeface="Calibri"/>
                        </a:rPr>
                        <a:t> Score: 483</a:t>
                      </a:r>
                      <a:endParaRPr lang="en-US" dirty="0">
                        <a:latin typeface="Calibri"/>
                        <a:cs typeface="Calibri"/>
                      </a:endParaRPr>
                    </a:p>
                  </a:txBody>
                  <a:tcPr anchor="ctr">
                    <a:solidFill>
                      <a:schemeClr val="bg2">
                        <a:lumMod val="20000"/>
                        <a:lumOff val="80000"/>
                      </a:schemeClr>
                    </a:solidFill>
                  </a:tcPr>
                </a:tc>
                <a:tc>
                  <a:txBody>
                    <a:bodyPr/>
                    <a:lstStyle/>
                    <a:p>
                      <a:pPr algn="ctr"/>
                      <a:r>
                        <a:rPr lang="en-US" dirty="0" smtClean="0">
                          <a:latin typeface="Calibri"/>
                          <a:cs typeface="Calibri"/>
                        </a:rPr>
                        <a:t>Won 5/5</a:t>
                      </a:r>
                    </a:p>
                    <a:p>
                      <a:pPr algn="ctr"/>
                      <a:endParaRPr lang="en-US" sz="1050" dirty="0" smtClean="0">
                        <a:latin typeface="Calibri"/>
                        <a:cs typeface="Calibri"/>
                      </a:endParaRPr>
                    </a:p>
                    <a:p>
                      <a:pPr algn="ctr"/>
                      <a:r>
                        <a:rPr lang="en-US" dirty="0" smtClean="0">
                          <a:latin typeface="Calibri"/>
                          <a:cs typeface="Calibri"/>
                        </a:rPr>
                        <a:t>Avg.</a:t>
                      </a:r>
                      <a:r>
                        <a:rPr lang="en-US" baseline="0" dirty="0" smtClean="0">
                          <a:latin typeface="Calibri"/>
                          <a:cs typeface="Calibri"/>
                        </a:rPr>
                        <a:t> Score: 493</a:t>
                      </a:r>
                      <a:endParaRPr lang="en-US" dirty="0">
                        <a:latin typeface="Calibri"/>
                        <a:cs typeface="Calibri"/>
                      </a:endParaRPr>
                    </a:p>
                  </a:txBody>
                  <a:tcPr anchor="ctr">
                    <a:solidFill>
                      <a:schemeClr val="bg2">
                        <a:lumMod val="40000"/>
                        <a:lumOff val="60000"/>
                      </a:schemeClr>
                    </a:solidFill>
                  </a:tcPr>
                </a:tc>
              </a:tr>
              <a:tr h="1117600">
                <a:tc>
                  <a:txBody>
                    <a:bodyPr/>
                    <a:lstStyle/>
                    <a:p>
                      <a:pPr algn="ctr"/>
                      <a:r>
                        <a:rPr lang="en-US" dirty="0" err="1" smtClean="0">
                          <a:latin typeface="Calibri"/>
                          <a:cs typeface="Calibri"/>
                        </a:rPr>
                        <a:t>Expectimax</a:t>
                      </a:r>
                      <a:r>
                        <a:rPr lang="en-US" dirty="0" smtClean="0">
                          <a:latin typeface="Calibri"/>
                          <a:cs typeface="Calibri"/>
                        </a:rPr>
                        <a:t> </a:t>
                      </a:r>
                      <a:r>
                        <a:rPr lang="en-US" dirty="0" err="1" smtClean="0">
                          <a:latin typeface="Calibri"/>
                          <a:cs typeface="Calibri"/>
                        </a:rPr>
                        <a:t>Pacman</a:t>
                      </a:r>
                      <a:endParaRPr lang="en-US" dirty="0">
                        <a:latin typeface="Calibri"/>
                        <a:cs typeface="Calibri"/>
                      </a:endParaRPr>
                    </a:p>
                  </a:txBody>
                  <a:tcPr anchor="ctr">
                    <a:solidFill>
                      <a:srgbClr val="99CCFF"/>
                    </a:solidFill>
                  </a:tcPr>
                </a:tc>
                <a:tc>
                  <a:txBody>
                    <a:bodyPr/>
                    <a:lstStyle/>
                    <a:p>
                      <a:pPr algn="ctr"/>
                      <a:r>
                        <a:rPr lang="en-US" dirty="0" smtClean="0">
                          <a:latin typeface="Calibri"/>
                          <a:cs typeface="Calibri"/>
                        </a:rPr>
                        <a:t>Won 1/5</a:t>
                      </a:r>
                    </a:p>
                    <a:p>
                      <a:pPr algn="ctr"/>
                      <a:endParaRPr lang="en-US" sz="1050" dirty="0" smtClean="0">
                        <a:latin typeface="Calibri"/>
                        <a:cs typeface="Calibri"/>
                      </a:endParaRPr>
                    </a:p>
                    <a:p>
                      <a:pPr algn="ctr"/>
                      <a:r>
                        <a:rPr lang="en-US" dirty="0" smtClean="0">
                          <a:latin typeface="Calibri"/>
                          <a:cs typeface="Calibri"/>
                        </a:rPr>
                        <a:t>Avg.</a:t>
                      </a:r>
                      <a:r>
                        <a:rPr lang="en-US" baseline="0" dirty="0" smtClean="0">
                          <a:latin typeface="Calibri"/>
                          <a:cs typeface="Calibri"/>
                        </a:rPr>
                        <a:t> Score: -303</a:t>
                      </a:r>
                      <a:endParaRPr lang="en-US" dirty="0">
                        <a:latin typeface="Calibri"/>
                        <a:cs typeface="Calibri"/>
                      </a:endParaRPr>
                    </a:p>
                  </a:txBody>
                  <a:tcPr anchor="ctr">
                    <a:solidFill>
                      <a:schemeClr val="bg2">
                        <a:lumMod val="40000"/>
                        <a:lumOff val="60000"/>
                      </a:schemeClr>
                    </a:solidFill>
                  </a:tcPr>
                </a:tc>
                <a:tc>
                  <a:txBody>
                    <a:bodyPr/>
                    <a:lstStyle/>
                    <a:p>
                      <a:pPr algn="ctr"/>
                      <a:r>
                        <a:rPr lang="en-US" dirty="0" smtClean="0">
                          <a:latin typeface="Calibri"/>
                          <a:cs typeface="Calibri"/>
                        </a:rPr>
                        <a:t>Won 5/5</a:t>
                      </a:r>
                    </a:p>
                    <a:p>
                      <a:pPr algn="ctr"/>
                      <a:endParaRPr lang="en-US" sz="1050" dirty="0" smtClean="0">
                        <a:latin typeface="Calibri"/>
                        <a:cs typeface="Calibri"/>
                      </a:endParaRPr>
                    </a:p>
                    <a:p>
                      <a:pPr algn="ctr"/>
                      <a:r>
                        <a:rPr lang="en-US" dirty="0" smtClean="0">
                          <a:latin typeface="Calibri"/>
                          <a:cs typeface="Calibri"/>
                        </a:rPr>
                        <a:t>Avg.</a:t>
                      </a:r>
                      <a:r>
                        <a:rPr lang="en-US" baseline="0" dirty="0" smtClean="0">
                          <a:latin typeface="Calibri"/>
                          <a:cs typeface="Calibri"/>
                        </a:rPr>
                        <a:t> Score: 503</a:t>
                      </a:r>
                      <a:endParaRPr lang="en-US" dirty="0">
                        <a:latin typeface="Calibri"/>
                        <a:cs typeface="Calibri"/>
                      </a:endParaRPr>
                    </a:p>
                  </a:txBody>
                  <a:tcPr anchor="ctr">
                    <a:solidFill>
                      <a:schemeClr val="bg2">
                        <a:lumMod val="20000"/>
                        <a:lumOff val="80000"/>
                      </a:schemeClr>
                    </a:solidFill>
                  </a:tcPr>
                </a:tc>
              </a:tr>
            </a:tbl>
          </a:graphicData>
        </a:graphic>
      </p:graphicFrame>
      <p:sp>
        <p:nvSpPr>
          <p:cNvPr id="6" name="Donut 5"/>
          <p:cNvSpPr/>
          <p:nvPr/>
        </p:nvSpPr>
        <p:spPr>
          <a:xfrm>
            <a:off x="8991600" y="3581400"/>
            <a:ext cx="2819400" cy="1905000"/>
          </a:xfrm>
          <a:prstGeom prst="don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8" name="expectimax-v-random-ghost">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4288" y="1145287"/>
            <a:ext cx="5319712" cy="5723825"/>
          </a:xfrm>
          <a:prstGeom prst="rect">
            <a:avLst/>
          </a:prstGeom>
        </p:spPr>
      </p:pic>
    </p:spTree>
    <p:extLst>
      <p:ext uri="{BB962C8B-B14F-4D97-AF65-F5344CB8AC3E}">
        <p14:creationId xmlns:p14="http://schemas.microsoft.com/office/powerpoint/2010/main" val="302372087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8"/>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8"/>
                                        </p:tgtEl>
                                      </p:cBhvr>
                                    </p:cmd>
                                  </p:childTnLst>
                                </p:cTn>
                              </p:par>
                            </p:childTnLst>
                          </p:cTn>
                        </p:par>
                      </p:childTnLst>
                    </p:cTn>
                  </p:par>
                </p:childTnLst>
              </p:cTn>
              <p:nextCondLst>
                <p:cond evt="onClick" delay="0">
                  <p:tgtEl>
                    <p:spTgt spid="8"/>
                  </p:tgtEl>
                </p:cond>
              </p:nextCondLst>
            </p:seq>
            <p:video>
              <p:cMediaNode vol="80000">
                <p:cTn id="7" fill="hold" display="0">
                  <p:stCondLst>
                    <p:cond delay="indefinite"/>
                  </p:stCondLst>
                </p:cTn>
                <p:tgtEl>
                  <p:spTgt spid="8"/>
                </p:tgtEl>
              </p:cMediaNode>
            </p:vide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76200"/>
            <a:ext cx="12192000" cy="1143000"/>
          </a:xfrm>
        </p:spPr>
        <p:txBody>
          <a:bodyPr/>
          <a:lstStyle/>
          <a:p>
            <a:r>
              <a:rPr lang="en-US" sz="3600" dirty="0"/>
              <a:t>Video of Demo World Assumptions</a:t>
            </a:r>
            <a:br>
              <a:rPr lang="en-US" sz="3600" dirty="0"/>
            </a:br>
            <a:r>
              <a:rPr lang="en-US" sz="3600" dirty="0"/>
              <a:t>Adversarial Ghost – Minimax Pacman</a:t>
            </a:r>
          </a:p>
        </p:txBody>
      </p:sp>
      <p:graphicFrame>
        <p:nvGraphicFramePr>
          <p:cNvPr id="5" name="Table 4"/>
          <p:cNvGraphicFramePr>
            <a:graphicFrameLocks noGrp="1"/>
          </p:cNvGraphicFramePr>
          <p:nvPr>
            <p:extLst/>
          </p:nvPr>
        </p:nvGraphicFramePr>
        <p:xfrm>
          <a:off x="5791200" y="1905000"/>
          <a:ext cx="5715000" cy="3098800"/>
        </p:xfrm>
        <a:graphic>
          <a:graphicData uri="http://schemas.openxmlformats.org/drawingml/2006/table">
            <a:tbl>
              <a:tblPr firstRow="1" bandRow="1">
                <a:tableStyleId>{21E4AEA4-8DFA-4A89-87EB-49C32662AFE0}</a:tableStyleId>
              </a:tblPr>
              <a:tblGrid>
                <a:gridCol w="1524000"/>
                <a:gridCol w="2133600"/>
                <a:gridCol w="2057400"/>
              </a:tblGrid>
              <a:tr h="838200">
                <a:tc>
                  <a:txBody>
                    <a:bodyPr/>
                    <a:lstStyle/>
                    <a:p>
                      <a:pPr algn="ctr"/>
                      <a:endParaRPr lang="en-US" dirty="0">
                        <a:latin typeface="Calibri"/>
                        <a:cs typeface="Calibri"/>
                      </a:endParaRPr>
                    </a:p>
                  </a:txBody>
                  <a:tcPr anchor="ctr">
                    <a:solidFill>
                      <a:schemeClr val="bg1"/>
                    </a:solidFill>
                  </a:tcPr>
                </a:tc>
                <a:tc>
                  <a:txBody>
                    <a:bodyPr/>
                    <a:lstStyle/>
                    <a:p>
                      <a:pPr algn="ctr"/>
                      <a:r>
                        <a:rPr lang="en-US" b="0" dirty="0" smtClean="0">
                          <a:solidFill>
                            <a:schemeClr val="tx1"/>
                          </a:solidFill>
                          <a:latin typeface="Calibri"/>
                          <a:cs typeface="Calibri"/>
                        </a:rPr>
                        <a:t>Adversarial </a:t>
                      </a:r>
                      <a:r>
                        <a:rPr lang="en-US" b="0" baseline="0" dirty="0" smtClean="0">
                          <a:solidFill>
                            <a:schemeClr val="tx1"/>
                          </a:solidFill>
                          <a:latin typeface="Calibri"/>
                          <a:cs typeface="Calibri"/>
                        </a:rPr>
                        <a:t>Ghost</a:t>
                      </a:r>
                      <a:endParaRPr lang="en-US" b="0" dirty="0">
                        <a:solidFill>
                          <a:schemeClr val="tx1"/>
                        </a:solidFill>
                        <a:latin typeface="Calibri"/>
                        <a:cs typeface="Calibri"/>
                      </a:endParaRPr>
                    </a:p>
                  </a:txBody>
                  <a:tcPr anchor="ctr">
                    <a:solidFill>
                      <a:srgbClr val="FFCCFF"/>
                    </a:solidFill>
                  </a:tcPr>
                </a:tc>
                <a:tc>
                  <a:txBody>
                    <a:bodyPr/>
                    <a:lstStyle/>
                    <a:p>
                      <a:pPr algn="ctr"/>
                      <a:r>
                        <a:rPr lang="en-US" b="0" dirty="0" smtClean="0">
                          <a:solidFill>
                            <a:schemeClr val="tx1"/>
                          </a:solidFill>
                          <a:latin typeface="Calibri"/>
                          <a:cs typeface="Calibri"/>
                        </a:rPr>
                        <a:t>Random</a:t>
                      </a:r>
                      <a:r>
                        <a:rPr lang="en-US" b="0" baseline="0" dirty="0" smtClean="0">
                          <a:solidFill>
                            <a:schemeClr val="tx1"/>
                          </a:solidFill>
                          <a:latin typeface="Calibri"/>
                          <a:cs typeface="Calibri"/>
                        </a:rPr>
                        <a:t> Ghost</a:t>
                      </a:r>
                      <a:endParaRPr lang="en-US" b="0" dirty="0">
                        <a:solidFill>
                          <a:schemeClr val="tx1"/>
                        </a:solidFill>
                        <a:latin typeface="Calibri"/>
                        <a:cs typeface="Calibri"/>
                      </a:endParaRPr>
                    </a:p>
                  </a:txBody>
                  <a:tcPr anchor="ctr">
                    <a:solidFill>
                      <a:srgbClr val="FFCCFF"/>
                    </a:solidFill>
                  </a:tcPr>
                </a:tc>
              </a:tr>
              <a:tr h="1143000">
                <a:tc>
                  <a:txBody>
                    <a:bodyPr/>
                    <a:lstStyle/>
                    <a:p>
                      <a:pPr algn="ctr"/>
                      <a:r>
                        <a:rPr lang="en-US" dirty="0" err="1" smtClean="0">
                          <a:latin typeface="Calibri"/>
                          <a:cs typeface="Calibri"/>
                        </a:rPr>
                        <a:t>Minimax</a:t>
                      </a:r>
                      <a:r>
                        <a:rPr lang="en-US" dirty="0" smtClean="0">
                          <a:latin typeface="Calibri"/>
                          <a:cs typeface="Calibri"/>
                        </a:rPr>
                        <a:t> </a:t>
                      </a:r>
                      <a:r>
                        <a:rPr lang="en-US" dirty="0" err="1" smtClean="0">
                          <a:latin typeface="Calibri"/>
                          <a:cs typeface="Calibri"/>
                        </a:rPr>
                        <a:t>Pacman</a:t>
                      </a:r>
                      <a:endParaRPr lang="en-US" dirty="0">
                        <a:latin typeface="Calibri"/>
                        <a:cs typeface="Calibri"/>
                      </a:endParaRPr>
                    </a:p>
                  </a:txBody>
                  <a:tcPr anchor="ctr">
                    <a:solidFill>
                      <a:srgbClr val="99CCFF"/>
                    </a:solidFill>
                  </a:tcPr>
                </a:tc>
                <a:tc>
                  <a:txBody>
                    <a:bodyPr/>
                    <a:lstStyle/>
                    <a:p>
                      <a:pPr algn="ctr"/>
                      <a:r>
                        <a:rPr lang="en-US" dirty="0" smtClean="0">
                          <a:latin typeface="Calibri"/>
                          <a:cs typeface="Calibri"/>
                        </a:rPr>
                        <a:t>Won 5/5</a:t>
                      </a:r>
                    </a:p>
                    <a:p>
                      <a:pPr algn="ctr"/>
                      <a:endParaRPr lang="en-US" sz="1050" dirty="0" smtClean="0">
                        <a:latin typeface="Calibri"/>
                        <a:cs typeface="Calibri"/>
                      </a:endParaRPr>
                    </a:p>
                    <a:p>
                      <a:pPr algn="ctr"/>
                      <a:r>
                        <a:rPr lang="en-US" dirty="0" smtClean="0">
                          <a:latin typeface="Calibri"/>
                          <a:cs typeface="Calibri"/>
                        </a:rPr>
                        <a:t>Avg.</a:t>
                      </a:r>
                      <a:r>
                        <a:rPr lang="en-US" baseline="0" dirty="0" smtClean="0">
                          <a:latin typeface="Calibri"/>
                          <a:cs typeface="Calibri"/>
                        </a:rPr>
                        <a:t> Score: 483</a:t>
                      </a:r>
                      <a:endParaRPr lang="en-US" dirty="0">
                        <a:latin typeface="Calibri"/>
                        <a:cs typeface="Calibri"/>
                      </a:endParaRPr>
                    </a:p>
                  </a:txBody>
                  <a:tcPr anchor="ctr">
                    <a:solidFill>
                      <a:schemeClr val="bg2">
                        <a:lumMod val="20000"/>
                        <a:lumOff val="80000"/>
                      </a:schemeClr>
                    </a:solidFill>
                  </a:tcPr>
                </a:tc>
                <a:tc>
                  <a:txBody>
                    <a:bodyPr/>
                    <a:lstStyle/>
                    <a:p>
                      <a:pPr algn="ctr"/>
                      <a:r>
                        <a:rPr lang="en-US" dirty="0" smtClean="0">
                          <a:latin typeface="Calibri"/>
                          <a:cs typeface="Calibri"/>
                        </a:rPr>
                        <a:t>Won 5/5</a:t>
                      </a:r>
                    </a:p>
                    <a:p>
                      <a:pPr algn="ctr"/>
                      <a:endParaRPr lang="en-US" sz="1050" dirty="0" smtClean="0">
                        <a:latin typeface="Calibri"/>
                        <a:cs typeface="Calibri"/>
                      </a:endParaRPr>
                    </a:p>
                    <a:p>
                      <a:pPr algn="ctr"/>
                      <a:r>
                        <a:rPr lang="en-US" dirty="0" smtClean="0">
                          <a:latin typeface="Calibri"/>
                          <a:cs typeface="Calibri"/>
                        </a:rPr>
                        <a:t>Avg.</a:t>
                      </a:r>
                      <a:r>
                        <a:rPr lang="en-US" baseline="0" dirty="0" smtClean="0">
                          <a:latin typeface="Calibri"/>
                          <a:cs typeface="Calibri"/>
                        </a:rPr>
                        <a:t> Score: 493</a:t>
                      </a:r>
                      <a:endParaRPr lang="en-US" dirty="0">
                        <a:latin typeface="Calibri"/>
                        <a:cs typeface="Calibri"/>
                      </a:endParaRPr>
                    </a:p>
                  </a:txBody>
                  <a:tcPr anchor="ctr">
                    <a:solidFill>
                      <a:schemeClr val="bg2">
                        <a:lumMod val="40000"/>
                        <a:lumOff val="60000"/>
                      </a:schemeClr>
                    </a:solidFill>
                  </a:tcPr>
                </a:tc>
              </a:tr>
              <a:tr h="1117600">
                <a:tc>
                  <a:txBody>
                    <a:bodyPr/>
                    <a:lstStyle/>
                    <a:p>
                      <a:pPr algn="ctr"/>
                      <a:r>
                        <a:rPr lang="en-US" dirty="0" err="1" smtClean="0">
                          <a:latin typeface="Calibri"/>
                          <a:cs typeface="Calibri"/>
                        </a:rPr>
                        <a:t>Expectimax</a:t>
                      </a:r>
                      <a:r>
                        <a:rPr lang="en-US" dirty="0" smtClean="0">
                          <a:latin typeface="Calibri"/>
                          <a:cs typeface="Calibri"/>
                        </a:rPr>
                        <a:t> </a:t>
                      </a:r>
                      <a:r>
                        <a:rPr lang="en-US" dirty="0" err="1" smtClean="0">
                          <a:latin typeface="Calibri"/>
                          <a:cs typeface="Calibri"/>
                        </a:rPr>
                        <a:t>Pacman</a:t>
                      </a:r>
                      <a:endParaRPr lang="en-US" dirty="0">
                        <a:latin typeface="Calibri"/>
                        <a:cs typeface="Calibri"/>
                      </a:endParaRPr>
                    </a:p>
                  </a:txBody>
                  <a:tcPr anchor="ctr">
                    <a:solidFill>
                      <a:srgbClr val="99CCFF"/>
                    </a:solidFill>
                  </a:tcPr>
                </a:tc>
                <a:tc>
                  <a:txBody>
                    <a:bodyPr/>
                    <a:lstStyle/>
                    <a:p>
                      <a:pPr algn="ctr"/>
                      <a:r>
                        <a:rPr lang="en-US" dirty="0" smtClean="0">
                          <a:latin typeface="Calibri"/>
                          <a:cs typeface="Calibri"/>
                        </a:rPr>
                        <a:t>Won 1/5</a:t>
                      </a:r>
                    </a:p>
                    <a:p>
                      <a:pPr algn="ctr"/>
                      <a:endParaRPr lang="en-US" sz="1050" dirty="0" smtClean="0">
                        <a:latin typeface="Calibri"/>
                        <a:cs typeface="Calibri"/>
                      </a:endParaRPr>
                    </a:p>
                    <a:p>
                      <a:pPr algn="ctr"/>
                      <a:r>
                        <a:rPr lang="en-US" dirty="0" smtClean="0">
                          <a:latin typeface="Calibri"/>
                          <a:cs typeface="Calibri"/>
                        </a:rPr>
                        <a:t>Avg.</a:t>
                      </a:r>
                      <a:r>
                        <a:rPr lang="en-US" baseline="0" dirty="0" smtClean="0">
                          <a:latin typeface="Calibri"/>
                          <a:cs typeface="Calibri"/>
                        </a:rPr>
                        <a:t> Score: -303</a:t>
                      </a:r>
                      <a:endParaRPr lang="en-US" dirty="0">
                        <a:latin typeface="Calibri"/>
                        <a:cs typeface="Calibri"/>
                      </a:endParaRPr>
                    </a:p>
                  </a:txBody>
                  <a:tcPr anchor="ctr">
                    <a:solidFill>
                      <a:schemeClr val="bg2">
                        <a:lumMod val="40000"/>
                        <a:lumOff val="60000"/>
                      </a:schemeClr>
                    </a:solidFill>
                  </a:tcPr>
                </a:tc>
                <a:tc>
                  <a:txBody>
                    <a:bodyPr/>
                    <a:lstStyle/>
                    <a:p>
                      <a:pPr algn="ctr"/>
                      <a:r>
                        <a:rPr lang="en-US" dirty="0" smtClean="0">
                          <a:latin typeface="Calibri"/>
                          <a:cs typeface="Calibri"/>
                        </a:rPr>
                        <a:t>Won 5/5</a:t>
                      </a:r>
                    </a:p>
                    <a:p>
                      <a:pPr algn="ctr"/>
                      <a:endParaRPr lang="en-US" sz="1050" dirty="0" smtClean="0">
                        <a:latin typeface="Calibri"/>
                        <a:cs typeface="Calibri"/>
                      </a:endParaRPr>
                    </a:p>
                    <a:p>
                      <a:pPr algn="ctr"/>
                      <a:r>
                        <a:rPr lang="en-US" dirty="0" smtClean="0">
                          <a:latin typeface="Calibri"/>
                          <a:cs typeface="Calibri"/>
                        </a:rPr>
                        <a:t>Avg.</a:t>
                      </a:r>
                      <a:r>
                        <a:rPr lang="en-US" baseline="0" dirty="0" smtClean="0">
                          <a:latin typeface="Calibri"/>
                          <a:cs typeface="Calibri"/>
                        </a:rPr>
                        <a:t> Score: 503</a:t>
                      </a:r>
                      <a:endParaRPr lang="en-US" dirty="0">
                        <a:latin typeface="Calibri"/>
                        <a:cs typeface="Calibri"/>
                      </a:endParaRPr>
                    </a:p>
                  </a:txBody>
                  <a:tcPr anchor="ctr">
                    <a:solidFill>
                      <a:schemeClr val="bg2">
                        <a:lumMod val="20000"/>
                        <a:lumOff val="80000"/>
                      </a:schemeClr>
                    </a:solidFill>
                  </a:tcPr>
                </a:tc>
              </a:tr>
            </a:tbl>
          </a:graphicData>
        </a:graphic>
      </p:graphicFrame>
      <p:sp>
        <p:nvSpPr>
          <p:cNvPr id="6" name="Donut 5"/>
          <p:cNvSpPr/>
          <p:nvPr/>
        </p:nvSpPr>
        <p:spPr>
          <a:xfrm>
            <a:off x="7010400" y="2362200"/>
            <a:ext cx="2819400" cy="1905000"/>
          </a:xfrm>
          <a:prstGeom prst="don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3" name="minimax-v-adversarial-ghost">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4288" y="1112309"/>
            <a:ext cx="5319712" cy="5756803"/>
          </a:xfrm>
          <a:prstGeom prst="rect">
            <a:avLst/>
          </a:prstGeom>
        </p:spPr>
      </p:pic>
    </p:spTree>
    <p:extLst>
      <p:ext uri="{BB962C8B-B14F-4D97-AF65-F5344CB8AC3E}">
        <p14:creationId xmlns:p14="http://schemas.microsoft.com/office/powerpoint/2010/main" val="126792733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76200"/>
            <a:ext cx="12192000" cy="1143000"/>
          </a:xfrm>
        </p:spPr>
        <p:txBody>
          <a:bodyPr/>
          <a:lstStyle/>
          <a:p>
            <a:r>
              <a:rPr lang="en-US" sz="3600" dirty="0"/>
              <a:t>Video of Demo World Assumptions</a:t>
            </a:r>
            <a:br>
              <a:rPr lang="en-US" sz="3600" dirty="0"/>
            </a:br>
            <a:r>
              <a:rPr lang="en-US" sz="3600" dirty="0"/>
              <a:t>Adversarial Ghost – </a:t>
            </a:r>
            <a:r>
              <a:rPr lang="en-US" sz="3600" dirty="0" err="1"/>
              <a:t>Expectimax</a:t>
            </a:r>
            <a:r>
              <a:rPr lang="en-US" sz="3600" dirty="0"/>
              <a:t> Pacman</a:t>
            </a:r>
          </a:p>
        </p:txBody>
      </p:sp>
      <p:graphicFrame>
        <p:nvGraphicFramePr>
          <p:cNvPr id="5" name="Table 4"/>
          <p:cNvGraphicFramePr>
            <a:graphicFrameLocks noGrp="1"/>
          </p:cNvGraphicFramePr>
          <p:nvPr>
            <p:extLst/>
          </p:nvPr>
        </p:nvGraphicFramePr>
        <p:xfrm>
          <a:off x="5791200" y="1905000"/>
          <a:ext cx="5715000" cy="3098800"/>
        </p:xfrm>
        <a:graphic>
          <a:graphicData uri="http://schemas.openxmlformats.org/drawingml/2006/table">
            <a:tbl>
              <a:tblPr firstRow="1" bandRow="1">
                <a:tableStyleId>{21E4AEA4-8DFA-4A89-87EB-49C32662AFE0}</a:tableStyleId>
              </a:tblPr>
              <a:tblGrid>
                <a:gridCol w="1524000"/>
                <a:gridCol w="2133600"/>
                <a:gridCol w="2057400"/>
              </a:tblGrid>
              <a:tr h="838200">
                <a:tc>
                  <a:txBody>
                    <a:bodyPr/>
                    <a:lstStyle/>
                    <a:p>
                      <a:pPr algn="ctr"/>
                      <a:endParaRPr lang="en-US" dirty="0">
                        <a:latin typeface="Calibri"/>
                        <a:cs typeface="Calibri"/>
                      </a:endParaRPr>
                    </a:p>
                  </a:txBody>
                  <a:tcPr anchor="ctr">
                    <a:solidFill>
                      <a:schemeClr val="bg1"/>
                    </a:solidFill>
                  </a:tcPr>
                </a:tc>
                <a:tc>
                  <a:txBody>
                    <a:bodyPr/>
                    <a:lstStyle/>
                    <a:p>
                      <a:pPr algn="ctr"/>
                      <a:r>
                        <a:rPr lang="en-US" b="0" dirty="0" smtClean="0">
                          <a:solidFill>
                            <a:schemeClr val="tx1"/>
                          </a:solidFill>
                          <a:latin typeface="Calibri"/>
                          <a:cs typeface="Calibri"/>
                        </a:rPr>
                        <a:t>Adversarial </a:t>
                      </a:r>
                      <a:r>
                        <a:rPr lang="en-US" b="0" baseline="0" dirty="0" smtClean="0">
                          <a:solidFill>
                            <a:schemeClr val="tx1"/>
                          </a:solidFill>
                          <a:latin typeface="Calibri"/>
                          <a:cs typeface="Calibri"/>
                        </a:rPr>
                        <a:t>Ghost</a:t>
                      </a:r>
                      <a:endParaRPr lang="en-US" b="0" dirty="0">
                        <a:solidFill>
                          <a:schemeClr val="tx1"/>
                        </a:solidFill>
                        <a:latin typeface="Calibri"/>
                        <a:cs typeface="Calibri"/>
                      </a:endParaRPr>
                    </a:p>
                  </a:txBody>
                  <a:tcPr anchor="ctr">
                    <a:solidFill>
                      <a:srgbClr val="FFCCFF"/>
                    </a:solidFill>
                  </a:tcPr>
                </a:tc>
                <a:tc>
                  <a:txBody>
                    <a:bodyPr/>
                    <a:lstStyle/>
                    <a:p>
                      <a:pPr algn="ctr"/>
                      <a:r>
                        <a:rPr lang="en-US" b="0" dirty="0" smtClean="0">
                          <a:solidFill>
                            <a:schemeClr val="tx1"/>
                          </a:solidFill>
                          <a:latin typeface="Calibri"/>
                          <a:cs typeface="Calibri"/>
                        </a:rPr>
                        <a:t>Random</a:t>
                      </a:r>
                      <a:r>
                        <a:rPr lang="en-US" b="0" baseline="0" dirty="0" smtClean="0">
                          <a:solidFill>
                            <a:schemeClr val="tx1"/>
                          </a:solidFill>
                          <a:latin typeface="Calibri"/>
                          <a:cs typeface="Calibri"/>
                        </a:rPr>
                        <a:t> Ghost</a:t>
                      </a:r>
                      <a:endParaRPr lang="en-US" b="0" dirty="0">
                        <a:solidFill>
                          <a:schemeClr val="tx1"/>
                        </a:solidFill>
                        <a:latin typeface="Calibri"/>
                        <a:cs typeface="Calibri"/>
                      </a:endParaRPr>
                    </a:p>
                  </a:txBody>
                  <a:tcPr anchor="ctr">
                    <a:solidFill>
                      <a:srgbClr val="FFCCFF"/>
                    </a:solidFill>
                  </a:tcPr>
                </a:tc>
              </a:tr>
              <a:tr h="1143000">
                <a:tc>
                  <a:txBody>
                    <a:bodyPr/>
                    <a:lstStyle/>
                    <a:p>
                      <a:pPr algn="ctr"/>
                      <a:r>
                        <a:rPr lang="en-US" dirty="0" err="1" smtClean="0">
                          <a:latin typeface="Calibri"/>
                          <a:cs typeface="Calibri"/>
                        </a:rPr>
                        <a:t>Minimax</a:t>
                      </a:r>
                      <a:r>
                        <a:rPr lang="en-US" dirty="0" smtClean="0">
                          <a:latin typeface="Calibri"/>
                          <a:cs typeface="Calibri"/>
                        </a:rPr>
                        <a:t> </a:t>
                      </a:r>
                      <a:r>
                        <a:rPr lang="en-US" dirty="0" err="1" smtClean="0">
                          <a:latin typeface="Calibri"/>
                          <a:cs typeface="Calibri"/>
                        </a:rPr>
                        <a:t>Pacman</a:t>
                      </a:r>
                      <a:endParaRPr lang="en-US" dirty="0">
                        <a:latin typeface="Calibri"/>
                        <a:cs typeface="Calibri"/>
                      </a:endParaRPr>
                    </a:p>
                  </a:txBody>
                  <a:tcPr anchor="ctr">
                    <a:solidFill>
                      <a:srgbClr val="99CCFF"/>
                    </a:solidFill>
                  </a:tcPr>
                </a:tc>
                <a:tc>
                  <a:txBody>
                    <a:bodyPr/>
                    <a:lstStyle/>
                    <a:p>
                      <a:pPr algn="ctr"/>
                      <a:r>
                        <a:rPr lang="en-US" dirty="0" smtClean="0">
                          <a:latin typeface="Calibri"/>
                          <a:cs typeface="Calibri"/>
                        </a:rPr>
                        <a:t>Won 5/5</a:t>
                      </a:r>
                    </a:p>
                    <a:p>
                      <a:pPr algn="ctr"/>
                      <a:endParaRPr lang="en-US" sz="1050" dirty="0" smtClean="0">
                        <a:latin typeface="Calibri"/>
                        <a:cs typeface="Calibri"/>
                      </a:endParaRPr>
                    </a:p>
                    <a:p>
                      <a:pPr algn="ctr"/>
                      <a:r>
                        <a:rPr lang="en-US" dirty="0" smtClean="0">
                          <a:latin typeface="Calibri"/>
                          <a:cs typeface="Calibri"/>
                        </a:rPr>
                        <a:t>Avg.</a:t>
                      </a:r>
                      <a:r>
                        <a:rPr lang="en-US" baseline="0" dirty="0" smtClean="0">
                          <a:latin typeface="Calibri"/>
                          <a:cs typeface="Calibri"/>
                        </a:rPr>
                        <a:t> Score: 483</a:t>
                      </a:r>
                      <a:endParaRPr lang="en-US" dirty="0">
                        <a:latin typeface="Calibri"/>
                        <a:cs typeface="Calibri"/>
                      </a:endParaRPr>
                    </a:p>
                  </a:txBody>
                  <a:tcPr anchor="ctr">
                    <a:solidFill>
                      <a:schemeClr val="bg2">
                        <a:lumMod val="20000"/>
                        <a:lumOff val="80000"/>
                      </a:schemeClr>
                    </a:solidFill>
                  </a:tcPr>
                </a:tc>
                <a:tc>
                  <a:txBody>
                    <a:bodyPr/>
                    <a:lstStyle/>
                    <a:p>
                      <a:pPr algn="ctr"/>
                      <a:r>
                        <a:rPr lang="en-US" dirty="0" smtClean="0">
                          <a:latin typeface="Calibri"/>
                          <a:cs typeface="Calibri"/>
                        </a:rPr>
                        <a:t>Won 5/5</a:t>
                      </a:r>
                    </a:p>
                    <a:p>
                      <a:pPr algn="ctr"/>
                      <a:endParaRPr lang="en-US" sz="1050" dirty="0" smtClean="0">
                        <a:latin typeface="Calibri"/>
                        <a:cs typeface="Calibri"/>
                      </a:endParaRPr>
                    </a:p>
                    <a:p>
                      <a:pPr algn="ctr"/>
                      <a:r>
                        <a:rPr lang="en-US" dirty="0" smtClean="0">
                          <a:latin typeface="Calibri"/>
                          <a:cs typeface="Calibri"/>
                        </a:rPr>
                        <a:t>Avg.</a:t>
                      </a:r>
                      <a:r>
                        <a:rPr lang="en-US" baseline="0" dirty="0" smtClean="0">
                          <a:latin typeface="Calibri"/>
                          <a:cs typeface="Calibri"/>
                        </a:rPr>
                        <a:t> Score: 493</a:t>
                      </a:r>
                      <a:endParaRPr lang="en-US" dirty="0">
                        <a:latin typeface="Calibri"/>
                        <a:cs typeface="Calibri"/>
                      </a:endParaRPr>
                    </a:p>
                  </a:txBody>
                  <a:tcPr anchor="ctr">
                    <a:solidFill>
                      <a:schemeClr val="bg2">
                        <a:lumMod val="40000"/>
                        <a:lumOff val="60000"/>
                      </a:schemeClr>
                    </a:solidFill>
                  </a:tcPr>
                </a:tc>
              </a:tr>
              <a:tr h="1117600">
                <a:tc>
                  <a:txBody>
                    <a:bodyPr/>
                    <a:lstStyle/>
                    <a:p>
                      <a:pPr algn="ctr"/>
                      <a:r>
                        <a:rPr lang="en-US" dirty="0" err="1" smtClean="0">
                          <a:latin typeface="Calibri"/>
                          <a:cs typeface="Calibri"/>
                        </a:rPr>
                        <a:t>Expectimax</a:t>
                      </a:r>
                      <a:r>
                        <a:rPr lang="en-US" dirty="0" smtClean="0">
                          <a:latin typeface="Calibri"/>
                          <a:cs typeface="Calibri"/>
                        </a:rPr>
                        <a:t> </a:t>
                      </a:r>
                      <a:r>
                        <a:rPr lang="en-US" dirty="0" err="1" smtClean="0">
                          <a:latin typeface="Calibri"/>
                          <a:cs typeface="Calibri"/>
                        </a:rPr>
                        <a:t>Pacman</a:t>
                      </a:r>
                      <a:endParaRPr lang="en-US" dirty="0">
                        <a:latin typeface="Calibri"/>
                        <a:cs typeface="Calibri"/>
                      </a:endParaRPr>
                    </a:p>
                  </a:txBody>
                  <a:tcPr anchor="ctr">
                    <a:solidFill>
                      <a:srgbClr val="99CCFF"/>
                    </a:solidFill>
                  </a:tcPr>
                </a:tc>
                <a:tc>
                  <a:txBody>
                    <a:bodyPr/>
                    <a:lstStyle/>
                    <a:p>
                      <a:pPr algn="ctr"/>
                      <a:r>
                        <a:rPr lang="en-US" dirty="0" smtClean="0">
                          <a:latin typeface="Calibri"/>
                          <a:cs typeface="Calibri"/>
                        </a:rPr>
                        <a:t>Won 1/5</a:t>
                      </a:r>
                    </a:p>
                    <a:p>
                      <a:pPr algn="ctr"/>
                      <a:endParaRPr lang="en-US" sz="1050" dirty="0" smtClean="0">
                        <a:latin typeface="Calibri"/>
                        <a:cs typeface="Calibri"/>
                      </a:endParaRPr>
                    </a:p>
                    <a:p>
                      <a:pPr algn="ctr"/>
                      <a:r>
                        <a:rPr lang="en-US" dirty="0" smtClean="0">
                          <a:latin typeface="Calibri"/>
                          <a:cs typeface="Calibri"/>
                        </a:rPr>
                        <a:t>Avg.</a:t>
                      </a:r>
                      <a:r>
                        <a:rPr lang="en-US" baseline="0" dirty="0" smtClean="0">
                          <a:latin typeface="Calibri"/>
                          <a:cs typeface="Calibri"/>
                        </a:rPr>
                        <a:t> Score: -303</a:t>
                      </a:r>
                      <a:endParaRPr lang="en-US" dirty="0">
                        <a:latin typeface="Calibri"/>
                        <a:cs typeface="Calibri"/>
                      </a:endParaRPr>
                    </a:p>
                  </a:txBody>
                  <a:tcPr anchor="ctr">
                    <a:solidFill>
                      <a:schemeClr val="bg2">
                        <a:lumMod val="40000"/>
                        <a:lumOff val="60000"/>
                      </a:schemeClr>
                    </a:solidFill>
                  </a:tcPr>
                </a:tc>
                <a:tc>
                  <a:txBody>
                    <a:bodyPr/>
                    <a:lstStyle/>
                    <a:p>
                      <a:pPr algn="ctr"/>
                      <a:r>
                        <a:rPr lang="en-US" dirty="0" smtClean="0">
                          <a:latin typeface="Calibri"/>
                          <a:cs typeface="Calibri"/>
                        </a:rPr>
                        <a:t>Won 5/5</a:t>
                      </a:r>
                    </a:p>
                    <a:p>
                      <a:pPr algn="ctr"/>
                      <a:endParaRPr lang="en-US" sz="1050" dirty="0" smtClean="0">
                        <a:latin typeface="Calibri"/>
                        <a:cs typeface="Calibri"/>
                      </a:endParaRPr>
                    </a:p>
                    <a:p>
                      <a:pPr algn="ctr"/>
                      <a:r>
                        <a:rPr lang="en-US" dirty="0" smtClean="0">
                          <a:latin typeface="Calibri"/>
                          <a:cs typeface="Calibri"/>
                        </a:rPr>
                        <a:t>Avg.</a:t>
                      </a:r>
                      <a:r>
                        <a:rPr lang="en-US" baseline="0" dirty="0" smtClean="0">
                          <a:latin typeface="Calibri"/>
                          <a:cs typeface="Calibri"/>
                        </a:rPr>
                        <a:t> Score: 503</a:t>
                      </a:r>
                      <a:endParaRPr lang="en-US" dirty="0">
                        <a:latin typeface="Calibri"/>
                        <a:cs typeface="Calibri"/>
                      </a:endParaRPr>
                    </a:p>
                  </a:txBody>
                  <a:tcPr anchor="ctr">
                    <a:solidFill>
                      <a:schemeClr val="bg2">
                        <a:lumMod val="20000"/>
                        <a:lumOff val="80000"/>
                      </a:schemeClr>
                    </a:solidFill>
                  </a:tcPr>
                </a:tc>
              </a:tr>
            </a:tbl>
          </a:graphicData>
        </a:graphic>
      </p:graphicFrame>
      <p:sp>
        <p:nvSpPr>
          <p:cNvPr id="6" name="Donut 5"/>
          <p:cNvSpPr/>
          <p:nvPr/>
        </p:nvSpPr>
        <p:spPr>
          <a:xfrm>
            <a:off x="6934200" y="3581400"/>
            <a:ext cx="2819400" cy="1905000"/>
          </a:xfrm>
          <a:prstGeom prst="don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7" name="expectimax-v-adversarial-ghost">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4289" y="1148137"/>
            <a:ext cx="5319712" cy="5720975"/>
          </a:xfrm>
          <a:prstGeom prst="rect">
            <a:avLst/>
          </a:prstGeom>
        </p:spPr>
      </p:pic>
    </p:spTree>
    <p:extLst>
      <p:ext uri="{BB962C8B-B14F-4D97-AF65-F5344CB8AC3E}">
        <p14:creationId xmlns:p14="http://schemas.microsoft.com/office/powerpoint/2010/main" val="163038758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7"/>
                                        </p:tgtEl>
                                      </p:cBhvr>
                                    </p:cmd>
                                  </p:childTnLst>
                                </p:cTn>
                              </p:par>
                            </p:childTnLst>
                          </p:cTn>
                        </p:par>
                      </p:childTnLst>
                    </p:cTn>
                  </p:par>
                </p:childTnLst>
              </p:cTn>
              <p:nextCondLst>
                <p:cond evt="onClick" delay="0">
                  <p:tgtEl>
                    <p:spTgt spid="7"/>
                  </p:tgtEl>
                </p:cond>
              </p:nextCondLst>
            </p:seq>
            <p:video>
              <p:cMediaNode vol="80000">
                <p:cTn id="7" fill="hold" display="0">
                  <p:stCondLst>
                    <p:cond delay="indefinite"/>
                  </p:stCondLst>
                </p:cTn>
                <p:tgtEl>
                  <p:spTgt spid="7"/>
                </p:tgtEl>
              </p:cMediaNode>
            </p:vide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76200"/>
            <a:ext cx="12192000" cy="1143000"/>
          </a:xfrm>
        </p:spPr>
        <p:txBody>
          <a:bodyPr/>
          <a:lstStyle/>
          <a:p>
            <a:r>
              <a:rPr lang="en-US" sz="3600" dirty="0" smtClean="0"/>
              <a:t>Video of Demo World Assumptions</a:t>
            </a:r>
            <a:br>
              <a:rPr lang="en-US" sz="3600" dirty="0" smtClean="0"/>
            </a:br>
            <a:r>
              <a:rPr lang="en-US" sz="3600" dirty="0" smtClean="0"/>
              <a:t>Random Ghost – </a:t>
            </a:r>
            <a:r>
              <a:rPr lang="en-US" sz="3600" dirty="0" err="1" smtClean="0"/>
              <a:t>Expectimax</a:t>
            </a:r>
            <a:r>
              <a:rPr lang="en-US" sz="3600" dirty="0" smtClean="0"/>
              <a:t> </a:t>
            </a:r>
            <a:r>
              <a:rPr lang="en-US" sz="3600" dirty="0" err="1" smtClean="0"/>
              <a:t>Pacman</a:t>
            </a:r>
            <a:endParaRPr lang="en-US" sz="3600" dirty="0"/>
          </a:p>
        </p:txBody>
      </p:sp>
      <p:graphicFrame>
        <p:nvGraphicFramePr>
          <p:cNvPr id="5" name="Table 4"/>
          <p:cNvGraphicFramePr>
            <a:graphicFrameLocks noGrp="1"/>
          </p:cNvGraphicFramePr>
          <p:nvPr>
            <p:extLst/>
          </p:nvPr>
        </p:nvGraphicFramePr>
        <p:xfrm>
          <a:off x="5791200" y="1905000"/>
          <a:ext cx="5715000" cy="3098800"/>
        </p:xfrm>
        <a:graphic>
          <a:graphicData uri="http://schemas.openxmlformats.org/drawingml/2006/table">
            <a:tbl>
              <a:tblPr firstRow="1" bandRow="1">
                <a:tableStyleId>{21E4AEA4-8DFA-4A89-87EB-49C32662AFE0}</a:tableStyleId>
              </a:tblPr>
              <a:tblGrid>
                <a:gridCol w="1524000"/>
                <a:gridCol w="2133600"/>
                <a:gridCol w="2057400"/>
              </a:tblGrid>
              <a:tr h="838200">
                <a:tc>
                  <a:txBody>
                    <a:bodyPr/>
                    <a:lstStyle/>
                    <a:p>
                      <a:pPr algn="ctr"/>
                      <a:endParaRPr lang="en-US" dirty="0">
                        <a:latin typeface="Calibri"/>
                        <a:cs typeface="Calibri"/>
                      </a:endParaRPr>
                    </a:p>
                  </a:txBody>
                  <a:tcPr anchor="ctr">
                    <a:solidFill>
                      <a:schemeClr val="bg1"/>
                    </a:solidFill>
                  </a:tcPr>
                </a:tc>
                <a:tc>
                  <a:txBody>
                    <a:bodyPr/>
                    <a:lstStyle/>
                    <a:p>
                      <a:pPr algn="ctr"/>
                      <a:r>
                        <a:rPr lang="en-US" b="0" dirty="0" smtClean="0">
                          <a:solidFill>
                            <a:schemeClr val="tx1"/>
                          </a:solidFill>
                          <a:latin typeface="Calibri"/>
                          <a:cs typeface="Calibri"/>
                        </a:rPr>
                        <a:t>Adversarial </a:t>
                      </a:r>
                      <a:r>
                        <a:rPr lang="en-US" b="0" baseline="0" dirty="0" smtClean="0">
                          <a:solidFill>
                            <a:schemeClr val="tx1"/>
                          </a:solidFill>
                          <a:latin typeface="Calibri"/>
                          <a:cs typeface="Calibri"/>
                        </a:rPr>
                        <a:t>Ghost</a:t>
                      </a:r>
                      <a:endParaRPr lang="en-US" b="0" dirty="0">
                        <a:solidFill>
                          <a:schemeClr val="tx1"/>
                        </a:solidFill>
                        <a:latin typeface="Calibri"/>
                        <a:cs typeface="Calibri"/>
                      </a:endParaRPr>
                    </a:p>
                  </a:txBody>
                  <a:tcPr anchor="ctr">
                    <a:solidFill>
                      <a:srgbClr val="FFCCFF"/>
                    </a:solidFill>
                  </a:tcPr>
                </a:tc>
                <a:tc>
                  <a:txBody>
                    <a:bodyPr/>
                    <a:lstStyle/>
                    <a:p>
                      <a:pPr algn="ctr"/>
                      <a:r>
                        <a:rPr lang="en-US" b="0" dirty="0" smtClean="0">
                          <a:solidFill>
                            <a:schemeClr val="tx1"/>
                          </a:solidFill>
                          <a:latin typeface="Calibri"/>
                          <a:cs typeface="Calibri"/>
                        </a:rPr>
                        <a:t>Random</a:t>
                      </a:r>
                      <a:r>
                        <a:rPr lang="en-US" b="0" baseline="0" dirty="0" smtClean="0">
                          <a:solidFill>
                            <a:schemeClr val="tx1"/>
                          </a:solidFill>
                          <a:latin typeface="Calibri"/>
                          <a:cs typeface="Calibri"/>
                        </a:rPr>
                        <a:t> Ghost</a:t>
                      </a:r>
                      <a:endParaRPr lang="en-US" b="0" dirty="0">
                        <a:solidFill>
                          <a:schemeClr val="tx1"/>
                        </a:solidFill>
                        <a:latin typeface="Calibri"/>
                        <a:cs typeface="Calibri"/>
                      </a:endParaRPr>
                    </a:p>
                  </a:txBody>
                  <a:tcPr anchor="ctr">
                    <a:solidFill>
                      <a:srgbClr val="FFCCFF"/>
                    </a:solidFill>
                  </a:tcPr>
                </a:tc>
              </a:tr>
              <a:tr h="1143000">
                <a:tc>
                  <a:txBody>
                    <a:bodyPr/>
                    <a:lstStyle/>
                    <a:p>
                      <a:pPr algn="ctr"/>
                      <a:r>
                        <a:rPr lang="en-US" dirty="0" err="1" smtClean="0">
                          <a:latin typeface="Calibri"/>
                          <a:cs typeface="Calibri"/>
                        </a:rPr>
                        <a:t>Minimax</a:t>
                      </a:r>
                      <a:r>
                        <a:rPr lang="en-US" dirty="0" smtClean="0">
                          <a:latin typeface="Calibri"/>
                          <a:cs typeface="Calibri"/>
                        </a:rPr>
                        <a:t> </a:t>
                      </a:r>
                      <a:r>
                        <a:rPr lang="en-US" dirty="0" err="1" smtClean="0">
                          <a:latin typeface="Calibri"/>
                          <a:cs typeface="Calibri"/>
                        </a:rPr>
                        <a:t>Pacman</a:t>
                      </a:r>
                      <a:endParaRPr lang="en-US" dirty="0">
                        <a:latin typeface="Calibri"/>
                        <a:cs typeface="Calibri"/>
                      </a:endParaRPr>
                    </a:p>
                  </a:txBody>
                  <a:tcPr anchor="ctr">
                    <a:solidFill>
                      <a:srgbClr val="99CCFF"/>
                    </a:solidFill>
                  </a:tcPr>
                </a:tc>
                <a:tc>
                  <a:txBody>
                    <a:bodyPr/>
                    <a:lstStyle/>
                    <a:p>
                      <a:pPr algn="ctr"/>
                      <a:r>
                        <a:rPr lang="en-US" dirty="0" smtClean="0">
                          <a:latin typeface="Calibri"/>
                          <a:cs typeface="Calibri"/>
                        </a:rPr>
                        <a:t>Won 5/5</a:t>
                      </a:r>
                    </a:p>
                    <a:p>
                      <a:pPr algn="ctr"/>
                      <a:endParaRPr lang="en-US" sz="1050" dirty="0" smtClean="0">
                        <a:latin typeface="Calibri"/>
                        <a:cs typeface="Calibri"/>
                      </a:endParaRPr>
                    </a:p>
                    <a:p>
                      <a:pPr algn="ctr"/>
                      <a:r>
                        <a:rPr lang="en-US" dirty="0" smtClean="0">
                          <a:latin typeface="Calibri"/>
                          <a:cs typeface="Calibri"/>
                        </a:rPr>
                        <a:t>Avg.</a:t>
                      </a:r>
                      <a:r>
                        <a:rPr lang="en-US" baseline="0" dirty="0" smtClean="0">
                          <a:latin typeface="Calibri"/>
                          <a:cs typeface="Calibri"/>
                        </a:rPr>
                        <a:t> Score: 483</a:t>
                      </a:r>
                      <a:endParaRPr lang="en-US" dirty="0">
                        <a:latin typeface="Calibri"/>
                        <a:cs typeface="Calibri"/>
                      </a:endParaRPr>
                    </a:p>
                  </a:txBody>
                  <a:tcPr anchor="ctr">
                    <a:solidFill>
                      <a:schemeClr val="bg2">
                        <a:lumMod val="20000"/>
                        <a:lumOff val="80000"/>
                      </a:schemeClr>
                    </a:solidFill>
                  </a:tcPr>
                </a:tc>
                <a:tc>
                  <a:txBody>
                    <a:bodyPr/>
                    <a:lstStyle/>
                    <a:p>
                      <a:pPr algn="ctr"/>
                      <a:r>
                        <a:rPr lang="en-US" dirty="0" smtClean="0">
                          <a:latin typeface="Calibri"/>
                          <a:cs typeface="Calibri"/>
                        </a:rPr>
                        <a:t>Won 5/5</a:t>
                      </a:r>
                    </a:p>
                    <a:p>
                      <a:pPr algn="ctr"/>
                      <a:endParaRPr lang="en-US" sz="1050" dirty="0" smtClean="0">
                        <a:latin typeface="Calibri"/>
                        <a:cs typeface="Calibri"/>
                      </a:endParaRPr>
                    </a:p>
                    <a:p>
                      <a:pPr algn="ctr"/>
                      <a:r>
                        <a:rPr lang="en-US" dirty="0" smtClean="0">
                          <a:latin typeface="Calibri"/>
                          <a:cs typeface="Calibri"/>
                        </a:rPr>
                        <a:t>Avg.</a:t>
                      </a:r>
                      <a:r>
                        <a:rPr lang="en-US" baseline="0" dirty="0" smtClean="0">
                          <a:latin typeface="Calibri"/>
                          <a:cs typeface="Calibri"/>
                        </a:rPr>
                        <a:t> Score: 493</a:t>
                      </a:r>
                      <a:endParaRPr lang="en-US" dirty="0">
                        <a:latin typeface="Calibri"/>
                        <a:cs typeface="Calibri"/>
                      </a:endParaRPr>
                    </a:p>
                  </a:txBody>
                  <a:tcPr anchor="ctr">
                    <a:solidFill>
                      <a:schemeClr val="bg2">
                        <a:lumMod val="40000"/>
                        <a:lumOff val="60000"/>
                      </a:schemeClr>
                    </a:solidFill>
                  </a:tcPr>
                </a:tc>
              </a:tr>
              <a:tr h="1117600">
                <a:tc>
                  <a:txBody>
                    <a:bodyPr/>
                    <a:lstStyle/>
                    <a:p>
                      <a:pPr algn="ctr"/>
                      <a:r>
                        <a:rPr lang="en-US" dirty="0" err="1" smtClean="0">
                          <a:latin typeface="Calibri"/>
                          <a:cs typeface="Calibri"/>
                        </a:rPr>
                        <a:t>Expectimax</a:t>
                      </a:r>
                      <a:r>
                        <a:rPr lang="en-US" dirty="0" smtClean="0">
                          <a:latin typeface="Calibri"/>
                          <a:cs typeface="Calibri"/>
                        </a:rPr>
                        <a:t> </a:t>
                      </a:r>
                      <a:r>
                        <a:rPr lang="en-US" dirty="0" err="1" smtClean="0">
                          <a:latin typeface="Calibri"/>
                          <a:cs typeface="Calibri"/>
                        </a:rPr>
                        <a:t>Pacman</a:t>
                      </a:r>
                      <a:endParaRPr lang="en-US" dirty="0">
                        <a:latin typeface="Calibri"/>
                        <a:cs typeface="Calibri"/>
                      </a:endParaRPr>
                    </a:p>
                  </a:txBody>
                  <a:tcPr anchor="ctr">
                    <a:solidFill>
                      <a:srgbClr val="99CCFF"/>
                    </a:solidFill>
                  </a:tcPr>
                </a:tc>
                <a:tc>
                  <a:txBody>
                    <a:bodyPr/>
                    <a:lstStyle/>
                    <a:p>
                      <a:pPr algn="ctr"/>
                      <a:r>
                        <a:rPr lang="en-US" dirty="0" smtClean="0">
                          <a:latin typeface="Calibri"/>
                          <a:cs typeface="Calibri"/>
                        </a:rPr>
                        <a:t>Won 1/5</a:t>
                      </a:r>
                    </a:p>
                    <a:p>
                      <a:pPr algn="ctr"/>
                      <a:endParaRPr lang="en-US" sz="1050" dirty="0" smtClean="0">
                        <a:latin typeface="Calibri"/>
                        <a:cs typeface="Calibri"/>
                      </a:endParaRPr>
                    </a:p>
                    <a:p>
                      <a:pPr algn="ctr"/>
                      <a:r>
                        <a:rPr lang="en-US" dirty="0" smtClean="0">
                          <a:latin typeface="Calibri"/>
                          <a:cs typeface="Calibri"/>
                        </a:rPr>
                        <a:t>Avg.</a:t>
                      </a:r>
                      <a:r>
                        <a:rPr lang="en-US" baseline="0" dirty="0" smtClean="0">
                          <a:latin typeface="Calibri"/>
                          <a:cs typeface="Calibri"/>
                        </a:rPr>
                        <a:t> Score: -303</a:t>
                      </a:r>
                      <a:endParaRPr lang="en-US" dirty="0">
                        <a:latin typeface="Calibri"/>
                        <a:cs typeface="Calibri"/>
                      </a:endParaRPr>
                    </a:p>
                  </a:txBody>
                  <a:tcPr anchor="ctr">
                    <a:solidFill>
                      <a:schemeClr val="bg2">
                        <a:lumMod val="40000"/>
                        <a:lumOff val="60000"/>
                      </a:schemeClr>
                    </a:solidFill>
                  </a:tcPr>
                </a:tc>
                <a:tc>
                  <a:txBody>
                    <a:bodyPr/>
                    <a:lstStyle/>
                    <a:p>
                      <a:pPr algn="ctr"/>
                      <a:r>
                        <a:rPr lang="en-US" dirty="0" smtClean="0">
                          <a:latin typeface="Calibri"/>
                          <a:cs typeface="Calibri"/>
                        </a:rPr>
                        <a:t>Won 5/5</a:t>
                      </a:r>
                    </a:p>
                    <a:p>
                      <a:pPr algn="ctr"/>
                      <a:endParaRPr lang="en-US" sz="1050" dirty="0" smtClean="0">
                        <a:latin typeface="Calibri"/>
                        <a:cs typeface="Calibri"/>
                      </a:endParaRPr>
                    </a:p>
                    <a:p>
                      <a:pPr algn="ctr"/>
                      <a:r>
                        <a:rPr lang="en-US" dirty="0" smtClean="0">
                          <a:latin typeface="Calibri"/>
                          <a:cs typeface="Calibri"/>
                        </a:rPr>
                        <a:t>Avg.</a:t>
                      </a:r>
                      <a:r>
                        <a:rPr lang="en-US" baseline="0" dirty="0" smtClean="0">
                          <a:latin typeface="Calibri"/>
                          <a:cs typeface="Calibri"/>
                        </a:rPr>
                        <a:t> Score: 503</a:t>
                      </a:r>
                      <a:endParaRPr lang="en-US" dirty="0">
                        <a:latin typeface="Calibri"/>
                        <a:cs typeface="Calibri"/>
                      </a:endParaRPr>
                    </a:p>
                  </a:txBody>
                  <a:tcPr anchor="ctr">
                    <a:solidFill>
                      <a:schemeClr val="bg2">
                        <a:lumMod val="20000"/>
                        <a:lumOff val="80000"/>
                      </a:schemeClr>
                    </a:solidFill>
                  </a:tcPr>
                </a:tc>
              </a:tr>
            </a:tbl>
          </a:graphicData>
        </a:graphic>
      </p:graphicFrame>
      <p:sp>
        <p:nvSpPr>
          <p:cNvPr id="6" name="Donut 5"/>
          <p:cNvSpPr/>
          <p:nvPr/>
        </p:nvSpPr>
        <p:spPr>
          <a:xfrm>
            <a:off x="9152467" y="2362200"/>
            <a:ext cx="2819400" cy="1905000"/>
          </a:xfrm>
          <a:prstGeom prst="don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3" name="minimax-v-random-ghost">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4288" y="1150985"/>
            <a:ext cx="5319712" cy="5718128"/>
          </a:xfrm>
          <a:prstGeom prst="rect">
            <a:avLst/>
          </a:prstGeom>
        </p:spPr>
      </p:pic>
    </p:spTree>
    <p:extLst>
      <p:ext uri="{BB962C8B-B14F-4D97-AF65-F5344CB8AC3E}">
        <p14:creationId xmlns:p14="http://schemas.microsoft.com/office/powerpoint/2010/main" val="23983325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dt" sz="quarter" idx="10"/>
          </p:nvPr>
        </p:nvSpPr>
        <p:spPr>
          <a:xfrm>
            <a:off x="457200" y="6245225"/>
            <a:ext cx="2362200" cy="476251"/>
          </a:xfrm>
        </p:spPr>
        <p:txBody>
          <a:bodyPr/>
          <a:lstStyle/>
          <a:p>
            <a:pPr>
              <a:defRPr/>
            </a:pPr>
            <a:r>
              <a:rPr lang="en-US"/>
              <a:t>CIS 421/521 - Intro to AI</a:t>
            </a:r>
            <a:endParaRPr lang="en-US" dirty="0"/>
          </a:p>
        </p:txBody>
      </p:sp>
      <p:sp>
        <p:nvSpPr>
          <p:cNvPr id="14339" name="Rectangle 4"/>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fld id="{6AFDCBEF-3750-4195-9633-2C88223DFBEF}" type="slidenum">
              <a:rPr lang="en-US" altLang="en-US" sz="1400" b="0"/>
              <a:pPr>
                <a:spcBef>
                  <a:spcPct val="0"/>
                </a:spcBef>
                <a:buClrTx/>
                <a:buSzTx/>
                <a:buFontTx/>
                <a:buNone/>
              </a:pPr>
              <a:t>3</a:t>
            </a:fld>
            <a:endParaRPr lang="en-US" altLang="en-US" sz="1400" b="0"/>
          </a:p>
        </p:txBody>
      </p:sp>
      <p:sp>
        <p:nvSpPr>
          <p:cNvPr id="14340" name="Rectangle 4"/>
          <p:cNvSpPr>
            <a:spLocks noGrp="1" noChangeArrowheads="1"/>
          </p:cNvSpPr>
          <p:nvPr>
            <p:ph type="ctrTitle"/>
          </p:nvPr>
        </p:nvSpPr>
        <p:spPr>
          <a:xfrm>
            <a:off x="1219200" y="1320451"/>
            <a:ext cx="4876800" cy="2280000"/>
          </a:xfrm>
        </p:spPr>
        <p:txBody>
          <a:bodyPr/>
          <a:lstStyle/>
          <a:p>
            <a:r>
              <a:rPr lang="en-US" altLang="en-US" dirty="0" smtClean="0"/>
              <a:t>Adversarial Search</a:t>
            </a:r>
            <a:endParaRPr lang="en-US" altLang="en-US" dirty="0"/>
          </a:p>
        </p:txBody>
      </p:sp>
      <p:sp>
        <p:nvSpPr>
          <p:cNvPr id="14341" name="Rectangle 3"/>
          <p:cNvSpPr>
            <a:spLocks noGrp="1" noChangeArrowheads="1"/>
          </p:cNvSpPr>
          <p:nvPr>
            <p:ph type="subTitle" idx="1"/>
          </p:nvPr>
        </p:nvSpPr>
        <p:spPr>
          <a:xfrm>
            <a:off x="-2376762" y="3733801"/>
            <a:ext cx="12192000" cy="1524000"/>
          </a:xfrm>
        </p:spPr>
        <p:txBody>
          <a:bodyPr/>
          <a:lstStyle/>
          <a:p>
            <a:r>
              <a:rPr lang="en-US" altLang="en-US" dirty="0" smtClean="0"/>
              <a:t>Read AIMA </a:t>
            </a:r>
            <a:r>
              <a:rPr lang="nb-NO" dirty="0"/>
              <a:t>Chapter </a:t>
            </a:r>
            <a:r>
              <a:rPr lang="nb-NO" dirty="0" smtClean="0"/>
              <a:t>5.2-5.5,</a:t>
            </a:r>
          </a:p>
          <a:p>
            <a:r>
              <a:rPr lang="nb-NO" dirty="0" smtClean="0"/>
              <a:t>A</a:t>
            </a:r>
            <a:r>
              <a:rPr lang="en-US" dirty="0" err="1" smtClean="0"/>
              <a:t>nd</a:t>
            </a:r>
            <a:r>
              <a:rPr lang="en-US" dirty="0" smtClean="0"/>
              <a:t> Chapter </a:t>
            </a:r>
            <a:r>
              <a:rPr lang="mr-IN" dirty="0" smtClean="0"/>
              <a:t>16.1-16.3</a:t>
            </a:r>
            <a:endParaRPr lang="en-US" altLang="en-US" dirty="0"/>
          </a:p>
        </p:txBody>
      </p:sp>
      <p:pic>
        <p:nvPicPr>
          <p:cNvPr id="6" name="Picture 9" descr="http://aima.cs.berkeley.edu/cover2.jpg"/>
          <p:cNvPicPr>
            <a:picLocks noChangeAspect="1" noChangeArrowheads="1"/>
          </p:cNvPicPr>
          <p:nvPr/>
        </p:nvPicPr>
        <p:blipFill>
          <a:blip r:embed="rId3" cstate="print"/>
          <a:srcRect/>
          <a:stretch>
            <a:fillRect/>
          </a:stretch>
        </p:blipFill>
        <p:spPr bwMode="auto">
          <a:xfrm>
            <a:off x="6553200" y="1418525"/>
            <a:ext cx="3719237" cy="482670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832456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7" name="Picture 3"/>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505200" y="1430338"/>
            <a:ext cx="5162550" cy="5105400"/>
          </a:xfrm>
          <a:prstGeom prst="rect">
            <a:avLst/>
          </a:prstGeom>
          <a:noFill/>
          <a:extLst>
            <a:ext uri="{909E8E84-426E-40dd-AFC4-6F175D3DCCD1}">
              <a14:hiddenFill xmlns=""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smtClean="0"/>
              <a:t>Other Game Types</a:t>
            </a:r>
            <a:endParaRPr lang="en-US" dirty="0"/>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111397" y="1681694"/>
            <a:ext cx="2432553" cy="2784996"/>
          </a:xfrm>
          <a:prstGeom prst="rect">
            <a:avLst/>
          </a:prstGeom>
          <a:noFill/>
          <a:extLst>
            <a:ext uri="{909E8E84-426E-40dd-AFC4-6F175D3DCCD1}">
              <a14:hiddenFill xmlns="" xmlns:a14="http://schemas.microsoft.com/office/drawing/2010/main">
                <a:solidFill>
                  <a:srgbClr val="FFFFFF"/>
                </a:solidFill>
              </a14:hiddenFill>
            </a:ext>
          </a:extLst>
        </p:spPr>
      </p:pic>
      <p:sp>
        <p:nvSpPr>
          <p:cNvPr id="16386" name="Rectangle 2"/>
          <p:cNvSpPr>
            <a:spLocks noGrp="1" noChangeArrowheads="1"/>
          </p:cNvSpPr>
          <p:nvPr>
            <p:ph type="title"/>
          </p:nvPr>
        </p:nvSpPr>
        <p:spPr/>
        <p:txBody>
          <a:bodyPr/>
          <a:lstStyle/>
          <a:p>
            <a:r>
              <a:rPr lang="en-US" smtClean="0"/>
              <a:t>Mixed Layer Types</a:t>
            </a:r>
          </a:p>
        </p:txBody>
      </p:sp>
      <p:sp>
        <p:nvSpPr>
          <p:cNvPr id="16387" name="Rectangle 3"/>
          <p:cNvSpPr>
            <a:spLocks noGrp="1" noChangeArrowheads="1"/>
          </p:cNvSpPr>
          <p:nvPr>
            <p:ph idx="1"/>
          </p:nvPr>
        </p:nvSpPr>
        <p:spPr>
          <a:xfrm>
            <a:off x="457200" y="1371600"/>
            <a:ext cx="3276600" cy="5029200"/>
          </a:xfrm>
        </p:spPr>
        <p:txBody>
          <a:bodyPr/>
          <a:lstStyle/>
          <a:p>
            <a:r>
              <a:rPr lang="en-US" sz="2800" dirty="0" smtClean="0"/>
              <a:t>E.g. Backgammon</a:t>
            </a:r>
          </a:p>
          <a:p>
            <a:r>
              <a:rPr lang="en-US" sz="2800" dirty="0" err="1" smtClean="0"/>
              <a:t>Expectiminimax</a:t>
            </a:r>
            <a:endParaRPr lang="en-US" sz="2800" dirty="0" smtClean="0"/>
          </a:p>
          <a:p>
            <a:pPr lvl="1"/>
            <a:r>
              <a:rPr lang="en-US" sz="2400" dirty="0" smtClean="0"/>
              <a:t>Environment is an extra “random agent” player that moves after each min/max agent</a:t>
            </a:r>
          </a:p>
          <a:p>
            <a:pPr lvl="1"/>
            <a:r>
              <a:rPr lang="en-US" sz="2400" dirty="0" smtClean="0"/>
              <a:t>Each node computes the appropriate combination of its children</a:t>
            </a:r>
          </a:p>
          <a:p>
            <a:pPr lvl="1"/>
            <a:endParaRPr lang="en-US" sz="2200" dirty="0" smtClean="0"/>
          </a:p>
          <a:p>
            <a:endParaRPr lang="en-US" sz="2200" dirty="0" smtClean="0"/>
          </a:p>
        </p:txBody>
      </p:sp>
      <p:pic>
        <p:nvPicPr>
          <p:cNvPr id="13" name="Picture 3"/>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0592865" y="1219200"/>
            <a:ext cx="1045620" cy="1033462"/>
          </a:xfrm>
          <a:prstGeom prst="rect">
            <a:avLst/>
          </a:prstGeom>
          <a:noFill/>
        </p:spPr>
      </p:pic>
      <p:pic>
        <p:nvPicPr>
          <p:cNvPr id="14" name="Picture 3"/>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10744200" y="3310622"/>
            <a:ext cx="928884" cy="1032093"/>
          </a:xfrm>
          <a:prstGeom prst="rect">
            <a:avLst/>
          </a:prstGeom>
          <a:noFill/>
        </p:spPr>
      </p:pic>
      <p:pic>
        <p:nvPicPr>
          <p:cNvPr id="11265" name="Picture 1"/>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10670542" y="2258167"/>
            <a:ext cx="909315" cy="1018433"/>
          </a:xfrm>
          <a:prstGeom prst="rect">
            <a:avLst/>
          </a:prstGeom>
          <a:noFill/>
        </p:spPr>
      </p:pic>
      <p:grpSp>
        <p:nvGrpSpPr>
          <p:cNvPr id="60" name="Group 59"/>
          <p:cNvGrpSpPr/>
          <p:nvPr/>
        </p:nvGrpSpPr>
        <p:grpSpPr>
          <a:xfrm>
            <a:off x="7086600" y="1600200"/>
            <a:ext cx="3048000" cy="3352800"/>
            <a:chOff x="7315200" y="1539240"/>
            <a:chExt cx="2133600" cy="2346960"/>
          </a:xfrm>
        </p:grpSpPr>
        <p:sp>
          <p:nvSpPr>
            <p:cNvPr id="15" name="AutoShape 27"/>
            <p:cNvSpPr>
              <a:spLocks noChangeArrowheads="1"/>
            </p:cNvSpPr>
            <p:nvPr/>
          </p:nvSpPr>
          <p:spPr bwMode="auto">
            <a:xfrm>
              <a:off x="8229600" y="1539240"/>
              <a:ext cx="285750" cy="228600"/>
            </a:xfrm>
            <a:prstGeom prst="triangle">
              <a:avLst>
                <a:gd name="adj" fmla="val 50000"/>
              </a:avLst>
            </a:prstGeom>
            <a:solidFill>
              <a:srgbClr val="99CCFF"/>
            </a:solidFill>
            <a:ln w="9525">
              <a:solidFill>
                <a:schemeClr val="tx1"/>
              </a:solidFill>
              <a:miter lim="800000"/>
              <a:headEnd/>
              <a:tailEnd/>
            </a:ln>
          </p:spPr>
          <p:txBody>
            <a:bodyPr wrap="none" anchor="ctr"/>
            <a:lstStyle/>
            <a:p>
              <a:endParaRPr lang="en-US"/>
            </a:p>
          </p:txBody>
        </p:sp>
        <p:cxnSp>
          <p:nvCxnSpPr>
            <p:cNvPr id="16" name="AutoShape 28"/>
            <p:cNvCxnSpPr>
              <a:cxnSpLocks noChangeShapeType="1"/>
              <a:stCxn id="15" idx="3"/>
              <a:endCxn id="22" idx="0"/>
            </p:cNvCxnSpPr>
            <p:nvPr/>
          </p:nvCxnSpPr>
          <p:spPr bwMode="auto">
            <a:xfrm flipH="1">
              <a:off x="7720807" y="1767840"/>
              <a:ext cx="651669" cy="519749"/>
            </a:xfrm>
            <a:prstGeom prst="straightConnector1">
              <a:avLst/>
            </a:prstGeom>
            <a:noFill/>
            <a:ln w="9525">
              <a:solidFill>
                <a:schemeClr val="tx1"/>
              </a:solidFill>
              <a:round/>
              <a:headEnd/>
              <a:tailEnd type="triangle" w="med" len="med"/>
            </a:ln>
          </p:spPr>
        </p:cxnSp>
        <p:cxnSp>
          <p:nvCxnSpPr>
            <p:cNvPr id="17" name="AutoShape 29"/>
            <p:cNvCxnSpPr>
              <a:cxnSpLocks noChangeShapeType="1"/>
              <a:stCxn id="15" idx="3"/>
              <a:endCxn id="23" idx="0"/>
            </p:cNvCxnSpPr>
            <p:nvPr/>
          </p:nvCxnSpPr>
          <p:spPr bwMode="auto">
            <a:xfrm>
              <a:off x="8372475" y="1767840"/>
              <a:ext cx="646112" cy="519749"/>
            </a:xfrm>
            <a:prstGeom prst="straightConnector1">
              <a:avLst/>
            </a:prstGeom>
            <a:noFill/>
            <a:ln w="9525">
              <a:solidFill>
                <a:schemeClr val="tx1"/>
              </a:solidFill>
              <a:round/>
              <a:headEnd/>
              <a:tailEnd type="triangle" w="med" len="med"/>
            </a:ln>
          </p:spPr>
        </p:cxnSp>
        <p:cxnSp>
          <p:nvCxnSpPr>
            <p:cNvPr id="18" name="AutoShape 30"/>
            <p:cNvCxnSpPr>
              <a:cxnSpLocks noChangeShapeType="1"/>
              <a:stCxn id="22" idx="4"/>
              <a:endCxn id="30" idx="3"/>
            </p:cNvCxnSpPr>
            <p:nvPr/>
          </p:nvCxnSpPr>
          <p:spPr bwMode="auto">
            <a:xfrm flipH="1">
              <a:off x="7458075" y="2573338"/>
              <a:ext cx="262731" cy="550862"/>
            </a:xfrm>
            <a:prstGeom prst="straightConnector1">
              <a:avLst/>
            </a:prstGeom>
            <a:noFill/>
            <a:ln w="9525">
              <a:solidFill>
                <a:schemeClr val="tx1"/>
              </a:solidFill>
              <a:round/>
              <a:headEnd/>
              <a:tailEnd type="triangle" w="med" len="med"/>
            </a:ln>
          </p:spPr>
        </p:cxnSp>
        <p:cxnSp>
          <p:nvCxnSpPr>
            <p:cNvPr id="19" name="AutoShape 31"/>
            <p:cNvCxnSpPr>
              <a:cxnSpLocks noChangeShapeType="1"/>
              <a:stCxn id="22" idx="4"/>
              <a:endCxn id="31" idx="3"/>
            </p:cNvCxnSpPr>
            <p:nvPr/>
          </p:nvCxnSpPr>
          <p:spPr bwMode="auto">
            <a:xfrm>
              <a:off x="7720806" y="2573338"/>
              <a:ext cx="289719" cy="550862"/>
            </a:xfrm>
            <a:prstGeom prst="straightConnector1">
              <a:avLst/>
            </a:prstGeom>
            <a:noFill/>
            <a:ln w="9525">
              <a:solidFill>
                <a:schemeClr val="tx1"/>
              </a:solidFill>
              <a:round/>
              <a:headEnd/>
              <a:tailEnd type="triangle" w="med" len="med"/>
            </a:ln>
          </p:spPr>
        </p:cxnSp>
        <p:cxnSp>
          <p:nvCxnSpPr>
            <p:cNvPr id="20" name="AutoShape 32"/>
            <p:cNvCxnSpPr>
              <a:cxnSpLocks noChangeShapeType="1"/>
              <a:stCxn id="23" idx="4"/>
              <a:endCxn id="32" idx="3"/>
            </p:cNvCxnSpPr>
            <p:nvPr/>
          </p:nvCxnSpPr>
          <p:spPr bwMode="auto">
            <a:xfrm flipH="1">
              <a:off x="8753475" y="2573338"/>
              <a:ext cx="265112" cy="550862"/>
            </a:xfrm>
            <a:prstGeom prst="straightConnector1">
              <a:avLst/>
            </a:prstGeom>
            <a:noFill/>
            <a:ln w="9525">
              <a:solidFill>
                <a:schemeClr val="tx1"/>
              </a:solidFill>
              <a:round/>
              <a:headEnd/>
              <a:tailEnd type="triangle" w="med" len="med"/>
            </a:ln>
          </p:spPr>
        </p:cxnSp>
        <p:cxnSp>
          <p:nvCxnSpPr>
            <p:cNvPr id="21" name="AutoShape 33"/>
            <p:cNvCxnSpPr>
              <a:cxnSpLocks noChangeShapeType="1"/>
              <a:stCxn id="23" idx="4"/>
              <a:endCxn id="33" idx="3"/>
            </p:cNvCxnSpPr>
            <p:nvPr/>
          </p:nvCxnSpPr>
          <p:spPr bwMode="auto">
            <a:xfrm>
              <a:off x="9018587" y="2573338"/>
              <a:ext cx="287338" cy="550862"/>
            </a:xfrm>
            <a:prstGeom prst="straightConnector1">
              <a:avLst/>
            </a:prstGeom>
            <a:noFill/>
            <a:ln w="9525">
              <a:solidFill>
                <a:schemeClr val="tx1"/>
              </a:solidFill>
              <a:round/>
              <a:headEnd/>
              <a:tailEnd type="triangle" w="med" len="med"/>
            </a:ln>
          </p:spPr>
        </p:cxnSp>
        <p:sp>
          <p:nvSpPr>
            <p:cNvPr id="22" name="Oval 34"/>
            <p:cNvSpPr>
              <a:spLocks noChangeArrowheads="1"/>
            </p:cNvSpPr>
            <p:nvPr/>
          </p:nvSpPr>
          <p:spPr bwMode="auto">
            <a:xfrm>
              <a:off x="7577137" y="2287588"/>
              <a:ext cx="287338" cy="285750"/>
            </a:xfrm>
            <a:prstGeom prst="ellipse">
              <a:avLst/>
            </a:prstGeom>
            <a:solidFill>
              <a:srgbClr val="B5EDC2"/>
            </a:solidFill>
            <a:ln w="9525">
              <a:solidFill>
                <a:schemeClr val="tx1"/>
              </a:solidFill>
              <a:round/>
              <a:headEnd/>
              <a:tailEnd/>
            </a:ln>
          </p:spPr>
          <p:txBody>
            <a:bodyPr wrap="none" anchor="ctr"/>
            <a:lstStyle/>
            <a:p>
              <a:endParaRPr lang="en-US"/>
            </a:p>
          </p:txBody>
        </p:sp>
        <p:sp>
          <p:nvSpPr>
            <p:cNvPr id="23" name="Oval 35"/>
            <p:cNvSpPr>
              <a:spLocks noChangeArrowheads="1"/>
            </p:cNvSpPr>
            <p:nvPr/>
          </p:nvSpPr>
          <p:spPr bwMode="auto">
            <a:xfrm>
              <a:off x="8875712" y="2287588"/>
              <a:ext cx="285750" cy="285750"/>
            </a:xfrm>
            <a:prstGeom prst="ellipse">
              <a:avLst/>
            </a:prstGeom>
            <a:solidFill>
              <a:srgbClr val="B5EDC2"/>
            </a:solidFill>
            <a:ln w="9525">
              <a:solidFill>
                <a:schemeClr val="tx1"/>
              </a:solidFill>
              <a:round/>
              <a:headEnd/>
              <a:tailEnd/>
            </a:ln>
          </p:spPr>
          <p:txBody>
            <a:bodyPr wrap="none" anchor="ctr"/>
            <a:lstStyle/>
            <a:p>
              <a:endParaRPr lang="en-US"/>
            </a:p>
          </p:txBody>
        </p:sp>
        <p:sp>
          <p:nvSpPr>
            <p:cNvPr id="30" name="AutoShape 27"/>
            <p:cNvSpPr>
              <a:spLocks noChangeArrowheads="1"/>
            </p:cNvSpPr>
            <p:nvPr/>
          </p:nvSpPr>
          <p:spPr bwMode="auto">
            <a:xfrm rot="10800000">
              <a:off x="7315200" y="3124200"/>
              <a:ext cx="285750" cy="228600"/>
            </a:xfrm>
            <a:prstGeom prst="triangle">
              <a:avLst>
                <a:gd name="adj" fmla="val 50000"/>
              </a:avLst>
            </a:prstGeom>
            <a:solidFill>
              <a:srgbClr val="FFCCFF"/>
            </a:solidFill>
            <a:ln w="9525">
              <a:solidFill>
                <a:schemeClr val="tx1"/>
              </a:solidFill>
              <a:miter lim="800000"/>
              <a:headEnd/>
              <a:tailEnd/>
            </a:ln>
          </p:spPr>
          <p:txBody>
            <a:bodyPr wrap="none" anchor="ctr"/>
            <a:lstStyle/>
            <a:p>
              <a:endParaRPr lang="en-US"/>
            </a:p>
          </p:txBody>
        </p:sp>
        <p:sp>
          <p:nvSpPr>
            <p:cNvPr id="31" name="AutoShape 27"/>
            <p:cNvSpPr>
              <a:spLocks noChangeArrowheads="1"/>
            </p:cNvSpPr>
            <p:nvPr/>
          </p:nvSpPr>
          <p:spPr bwMode="auto">
            <a:xfrm rot="10800000">
              <a:off x="7867650" y="3124200"/>
              <a:ext cx="285750" cy="228600"/>
            </a:xfrm>
            <a:prstGeom prst="triangle">
              <a:avLst>
                <a:gd name="adj" fmla="val 50000"/>
              </a:avLst>
            </a:prstGeom>
            <a:solidFill>
              <a:srgbClr val="FFCCFF"/>
            </a:solidFill>
            <a:ln w="9525">
              <a:solidFill>
                <a:schemeClr val="tx1"/>
              </a:solidFill>
              <a:miter lim="800000"/>
              <a:headEnd/>
              <a:tailEnd/>
            </a:ln>
          </p:spPr>
          <p:txBody>
            <a:bodyPr wrap="none" anchor="ctr"/>
            <a:lstStyle/>
            <a:p>
              <a:endParaRPr lang="en-US"/>
            </a:p>
          </p:txBody>
        </p:sp>
        <p:sp>
          <p:nvSpPr>
            <p:cNvPr id="32" name="AutoShape 27"/>
            <p:cNvSpPr>
              <a:spLocks noChangeArrowheads="1"/>
            </p:cNvSpPr>
            <p:nvPr/>
          </p:nvSpPr>
          <p:spPr bwMode="auto">
            <a:xfrm rot="10800000">
              <a:off x="8610600" y="3124200"/>
              <a:ext cx="285750" cy="228600"/>
            </a:xfrm>
            <a:prstGeom prst="triangle">
              <a:avLst>
                <a:gd name="adj" fmla="val 50000"/>
              </a:avLst>
            </a:prstGeom>
            <a:solidFill>
              <a:srgbClr val="FFCCFF"/>
            </a:solidFill>
            <a:ln w="9525">
              <a:solidFill>
                <a:schemeClr val="tx1"/>
              </a:solidFill>
              <a:miter lim="800000"/>
              <a:headEnd/>
              <a:tailEnd/>
            </a:ln>
          </p:spPr>
          <p:txBody>
            <a:bodyPr wrap="none" anchor="ctr"/>
            <a:lstStyle/>
            <a:p>
              <a:endParaRPr lang="en-US"/>
            </a:p>
          </p:txBody>
        </p:sp>
        <p:sp>
          <p:nvSpPr>
            <p:cNvPr id="33" name="AutoShape 27"/>
            <p:cNvSpPr>
              <a:spLocks noChangeArrowheads="1"/>
            </p:cNvSpPr>
            <p:nvPr/>
          </p:nvSpPr>
          <p:spPr bwMode="auto">
            <a:xfrm rot="10800000">
              <a:off x="9163050" y="3124200"/>
              <a:ext cx="285750" cy="228600"/>
            </a:xfrm>
            <a:prstGeom prst="triangle">
              <a:avLst>
                <a:gd name="adj" fmla="val 50000"/>
              </a:avLst>
            </a:prstGeom>
            <a:solidFill>
              <a:srgbClr val="FFCCFF"/>
            </a:solidFill>
            <a:ln w="9525">
              <a:solidFill>
                <a:schemeClr val="tx1"/>
              </a:solidFill>
              <a:miter lim="800000"/>
              <a:headEnd/>
              <a:tailEnd/>
            </a:ln>
          </p:spPr>
          <p:txBody>
            <a:bodyPr wrap="none" anchor="ctr"/>
            <a:lstStyle/>
            <a:p>
              <a:endParaRPr lang="en-US"/>
            </a:p>
          </p:txBody>
        </p:sp>
        <p:cxnSp>
          <p:nvCxnSpPr>
            <p:cNvPr id="42" name="AutoShape 32"/>
            <p:cNvCxnSpPr>
              <a:cxnSpLocks noChangeShapeType="1"/>
              <a:stCxn id="30" idx="0"/>
            </p:cNvCxnSpPr>
            <p:nvPr/>
          </p:nvCxnSpPr>
          <p:spPr bwMode="auto">
            <a:xfrm flipH="1">
              <a:off x="7315200" y="3352800"/>
              <a:ext cx="142875" cy="533400"/>
            </a:xfrm>
            <a:prstGeom prst="straightConnector1">
              <a:avLst/>
            </a:prstGeom>
            <a:noFill/>
            <a:ln w="9525">
              <a:solidFill>
                <a:schemeClr val="tx1"/>
              </a:solidFill>
              <a:round/>
              <a:headEnd/>
              <a:tailEnd type="triangle" w="med" len="med"/>
            </a:ln>
          </p:spPr>
        </p:cxnSp>
        <p:cxnSp>
          <p:nvCxnSpPr>
            <p:cNvPr id="43" name="AutoShape 33"/>
            <p:cNvCxnSpPr>
              <a:cxnSpLocks noChangeShapeType="1"/>
              <a:stCxn id="30" idx="0"/>
            </p:cNvCxnSpPr>
            <p:nvPr/>
          </p:nvCxnSpPr>
          <p:spPr bwMode="auto">
            <a:xfrm>
              <a:off x="7458075" y="3352800"/>
              <a:ext cx="161925" cy="533400"/>
            </a:xfrm>
            <a:prstGeom prst="straightConnector1">
              <a:avLst/>
            </a:prstGeom>
            <a:noFill/>
            <a:ln w="9525">
              <a:solidFill>
                <a:schemeClr val="tx1"/>
              </a:solidFill>
              <a:round/>
              <a:headEnd/>
              <a:tailEnd type="triangle" w="med" len="med"/>
            </a:ln>
          </p:spPr>
        </p:cxnSp>
        <p:cxnSp>
          <p:nvCxnSpPr>
            <p:cNvPr id="48" name="AutoShape 32"/>
            <p:cNvCxnSpPr>
              <a:cxnSpLocks noChangeShapeType="1"/>
              <a:stCxn id="31" idx="0"/>
            </p:cNvCxnSpPr>
            <p:nvPr/>
          </p:nvCxnSpPr>
          <p:spPr bwMode="auto">
            <a:xfrm flipH="1">
              <a:off x="7848601" y="3352800"/>
              <a:ext cx="161924" cy="533400"/>
            </a:xfrm>
            <a:prstGeom prst="straightConnector1">
              <a:avLst/>
            </a:prstGeom>
            <a:noFill/>
            <a:ln w="9525">
              <a:solidFill>
                <a:schemeClr val="tx1"/>
              </a:solidFill>
              <a:round/>
              <a:headEnd/>
              <a:tailEnd type="triangle" w="med" len="med"/>
            </a:ln>
          </p:spPr>
        </p:cxnSp>
        <p:cxnSp>
          <p:nvCxnSpPr>
            <p:cNvPr id="49" name="AutoShape 33"/>
            <p:cNvCxnSpPr>
              <a:cxnSpLocks noChangeShapeType="1"/>
              <a:stCxn id="31" idx="0"/>
            </p:cNvCxnSpPr>
            <p:nvPr/>
          </p:nvCxnSpPr>
          <p:spPr bwMode="auto">
            <a:xfrm>
              <a:off x="8010525" y="3352800"/>
              <a:ext cx="142875" cy="533400"/>
            </a:xfrm>
            <a:prstGeom prst="straightConnector1">
              <a:avLst/>
            </a:prstGeom>
            <a:noFill/>
            <a:ln w="9525">
              <a:solidFill>
                <a:schemeClr val="tx1"/>
              </a:solidFill>
              <a:round/>
              <a:headEnd/>
              <a:tailEnd type="triangle" w="med" len="med"/>
            </a:ln>
          </p:spPr>
        </p:cxnSp>
        <p:cxnSp>
          <p:nvCxnSpPr>
            <p:cNvPr id="52" name="AutoShape 32"/>
            <p:cNvCxnSpPr>
              <a:cxnSpLocks noChangeShapeType="1"/>
              <a:stCxn id="32" idx="0"/>
            </p:cNvCxnSpPr>
            <p:nvPr/>
          </p:nvCxnSpPr>
          <p:spPr bwMode="auto">
            <a:xfrm flipH="1">
              <a:off x="8610601" y="3352800"/>
              <a:ext cx="142874" cy="533400"/>
            </a:xfrm>
            <a:prstGeom prst="straightConnector1">
              <a:avLst/>
            </a:prstGeom>
            <a:noFill/>
            <a:ln w="9525">
              <a:solidFill>
                <a:schemeClr val="tx1"/>
              </a:solidFill>
              <a:round/>
              <a:headEnd/>
              <a:tailEnd type="triangle" w="med" len="med"/>
            </a:ln>
          </p:spPr>
        </p:cxnSp>
        <p:cxnSp>
          <p:nvCxnSpPr>
            <p:cNvPr id="53" name="AutoShape 33"/>
            <p:cNvCxnSpPr>
              <a:cxnSpLocks noChangeShapeType="1"/>
              <a:stCxn id="32" idx="0"/>
            </p:cNvCxnSpPr>
            <p:nvPr/>
          </p:nvCxnSpPr>
          <p:spPr bwMode="auto">
            <a:xfrm>
              <a:off x="8753475" y="3352800"/>
              <a:ext cx="161925" cy="533400"/>
            </a:xfrm>
            <a:prstGeom prst="straightConnector1">
              <a:avLst/>
            </a:prstGeom>
            <a:noFill/>
            <a:ln w="9525">
              <a:solidFill>
                <a:schemeClr val="tx1"/>
              </a:solidFill>
              <a:round/>
              <a:headEnd/>
              <a:tailEnd type="triangle" w="med" len="med"/>
            </a:ln>
          </p:spPr>
        </p:cxnSp>
        <p:cxnSp>
          <p:nvCxnSpPr>
            <p:cNvPr id="56" name="AutoShape 32"/>
            <p:cNvCxnSpPr>
              <a:cxnSpLocks noChangeShapeType="1"/>
              <a:stCxn id="33" idx="0"/>
            </p:cNvCxnSpPr>
            <p:nvPr/>
          </p:nvCxnSpPr>
          <p:spPr bwMode="auto">
            <a:xfrm flipH="1">
              <a:off x="9144000" y="3352800"/>
              <a:ext cx="161925" cy="533400"/>
            </a:xfrm>
            <a:prstGeom prst="straightConnector1">
              <a:avLst/>
            </a:prstGeom>
            <a:noFill/>
            <a:ln w="9525">
              <a:solidFill>
                <a:schemeClr val="tx1"/>
              </a:solidFill>
              <a:round/>
              <a:headEnd/>
              <a:tailEnd type="triangle" w="med" len="med"/>
            </a:ln>
          </p:spPr>
        </p:cxnSp>
        <p:cxnSp>
          <p:nvCxnSpPr>
            <p:cNvPr id="57" name="AutoShape 33"/>
            <p:cNvCxnSpPr>
              <a:cxnSpLocks noChangeShapeType="1"/>
              <a:stCxn id="33" idx="0"/>
            </p:cNvCxnSpPr>
            <p:nvPr/>
          </p:nvCxnSpPr>
          <p:spPr bwMode="auto">
            <a:xfrm>
              <a:off x="9305925" y="3352800"/>
              <a:ext cx="142874" cy="533400"/>
            </a:xfrm>
            <a:prstGeom prst="straightConnector1">
              <a:avLst/>
            </a:prstGeom>
            <a:noFill/>
            <a:ln w="9525">
              <a:solidFill>
                <a:schemeClr val="tx1"/>
              </a:solidFill>
              <a:round/>
              <a:headEnd/>
              <a:tailEnd type="triangle" w="med" len="med"/>
            </a:ln>
          </p:spPr>
        </p:cxnSp>
      </p:gr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r>
              <a:rPr lang="en-US" dirty="0" smtClean="0"/>
              <a:t>Example: Backgammon</a:t>
            </a:r>
          </a:p>
        </p:txBody>
      </p:sp>
      <p:sp>
        <p:nvSpPr>
          <p:cNvPr id="17411" name="Rectangle 3"/>
          <p:cNvSpPr>
            <a:spLocks noGrp="1" noChangeArrowheads="1"/>
          </p:cNvSpPr>
          <p:nvPr>
            <p:ph idx="1"/>
          </p:nvPr>
        </p:nvSpPr>
        <p:spPr>
          <a:xfrm>
            <a:off x="457200" y="1341437"/>
            <a:ext cx="6553200" cy="4525963"/>
          </a:xfrm>
        </p:spPr>
        <p:txBody>
          <a:bodyPr/>
          <a:lstStyle/>
          <a:p>
            <a:r>
              <a:rPr lang="en-US" sz="2200" dirty="0" smtClean="0"/>
              <a:t>Dice rolls increase </a:t>
            </a:r>
            <a:r>
              <a:rPr lang="en-US" sz="2200" i="1" dirty="0" smtClean="0"/>
              <a:t>b</a:t>
            </a:r>
            <a:r>
              <a:rPr lang="en-US" sz="2200" dirty="0" smtClean="0"/>
              <a:t>: 21 possible rolls with 2 dice</a:t>
            </a:r>
          </a:p>
          <a:p>
            <a:pPr lvl="1"/>
            <a:r>
              <a:rPr lang="en-US" sz="2000" dirty="0" smtClean="0"/>
              <a:t>Backgammon </a:t>
            </a:r>
            <a:r>
              <a:rPr lang="en-US" sz="2000" dirty="0" smtClean="0">
                <a:sym typeface="Symbol" pitchFamily="18" charset="2"/>
              </a:rPr>
              <a:t></a:t>
            </a:r>
            <a:r>
              <a:rPr lang="en-US" sz="2000" dirty="0" smtClean="0"/>
              <a:t> 20 legal moves</a:t>
            </a:r>
          </a:p>
          <a:p>
            <a:pPr lvl="1"/>
            <a:r>
              <a:rPr lang="en-US" sz="2000" dirty="0" smtClean="0"/>
              <a:t>Depth 2 = 20 x (21 x 20)</a:t>
            </a:r>
            <a:r>
              <a:rPr lang="en-US" sz="2000" baseline="30000" dirty="0" smtClean="0"/>
              <a:t>3</a:t>
            </a:r>
            <a:r>
              <a:rPr lang="en-US" sz="2000" dirty="0" smtClean="0"/>
              <a:t> = 1.2 x 10</a:t>
            </a:r>
            <a:r>
              <a:rPr lang="en-US" sz="2000" baseline="30000" dirty="0" smtClean="0"/>
              <a:t>9</a:t>
            </a:r>
          </a:p>
          <a:p>
            <a:pPr lvl="4"/>
            <a:endParaRPr lang="en-US" sz="1200" dirty="0" smtClean="0"/>
          </a:p>
          <a:p>
            <a:r>
              <a:rPr lang="en-US" sz="2200" dirty="0" smtClean="0"/>
              <a:t>As depth increases, probability of reaching a given search node shrinks</a:t>
            </a:r>
          </a:p>
          <a:p>
            <a:pPr lvl="1"/>
            <a:r>
              <a:rPr lang="en-US" sz="2000" dirty="0" smtClean="0"/>
              <a:t>So usefulness of search is diminished</a:t>
            </a:r>
          </a:p>
          <a:p>
            <a:pPr lvl="1"/>
            <a:r>
              <a:rPr lang="en-US" sz="2000" dirty="0" smtClean="0"/>
              <a:t>So limiting depth is less damaging</a:t>
            </a:r>
          </a:p>
          <a:p>
            <a:pPr lvl="1"/>
            <a:r>
              <a:rPr lang="en-US" sz="2000" dirty="0" smtClean="0"/>
              <a:t>But pruning is trickier…</a:t>
            </a:r>
          </a:p>
          <a:p>
            <a:pPr lvl="4"/>
            <a:endParaRPr lang="en-US" sz="1200" dirty="0" smtClean="0"/>
          </a:p>
          <a:p>
            <a:r>
              <a:rPr lang="en-US" sz="2200" dirty="0" smtClean="0"/>
              <a:t>Historic AI: </a:t>
            </a:r>
            <a:r>
              <a:rPr lang="en-US" sz="2200" dirty="0" err="1" smtClean="0"/>
              <a:t>TDGammon</a:t>
            </a:r>
            <a:r>
              <a:rPr lang="en-US" sz="2200" dirty="0" smtClean="0"/>
              <a:t> uses depth-2 search + very good evaluation function + reinforcement learning: </a:t>
            </a:r>
            <a:br>
              <a:rPr lang="en-US" sz="2200" dirty="0" smtClean="0"/>
            </a:br>
            <a:r>
              <a:rPr lang="en-US" sz="2200" dirty="0" smtClean="0"/>
              <a:t>world-champion level play</a:t>
            </a:r>
          </a:p>
          <a:p>
            <a:pPr lvl="3"/>
            <a:endParaRPr lang="en-US" sz="1000" dirty="0" smtClean="0"/>
          </a:p>
          <a:p>
            <a:r>
              <a:rPr lang="en-US" sz="2200" dirty="0" smtClean="0"/>
              <a:t>1</a:t>
            </a:r>
            <a:r>
              <a:rPr lang="en-US" sz="2200" baseline="30000" dirty="0" smtClean="0"/>
              <a:t>st</a:t>
            </a:r>
            <a:r>
              <a:rPr lang="en-US" sz="2200" dirty="0" smtClean="0"/>
              <a:t> AI world champion in any game!</a:t>
            </a:r>
          </a:p>
        </p:txBody>
      </p:sp>
      <p:pic>
        <p:nvPicPr>
          <p:cNvPr id="9218" name="Picture 2" descr="http://upload.wikimedia.org/wikipedia/commons/3/30/Backgammon_lg.jpg"/>
          <p:cNvPicPr>
            <a:picLocks noChangeAspect="1" noChangeArrowheads="1"/>
          </p:cNvPicPr>
          <p:nvPr/>
        </p:nvPicPr>
        <p:blipFill>
          <a:blip r:embed="rId3" cstate="print"/>
          <a:srcRect/>
          <a:stretch>
            <a:fillRect/>
          </a:stretch>
        </p:blipFill>
        <p:spPr bwMode="auto">
          <a:xfrm>
            <a:off x="7467600" y="1524000"/>
            <a:ext cx="4229100" cy="2819400"/>
          </a:xfrm>
          <a:prstGeom prst="rect">
            <a:avLst/>
          </a:prstGeom>
          <a:noFill/>
        </p:spPr>
      </p:pic>
      <p:sp>
        <p:nvSpPr>
          <p:cNvPr id="6" name="TextBox 5"/>
          <p:cNvSpPr txBox="1"/>
          <p:nvPr/>
        </p:nvSpPr>
        <p:spPr>
          <a:xfrm>
            <a:off x="8001000" y="6550223"/>
            <a:ext cx="4114800" cy="307777"/>
          </a:xfrm>
          <a:prstGeom prst="rect">
            <a:avLst/>
          </a:prstGeom>
          <a:noFill/>
        </p:spPr>
        <p:txBody>
          <a:bodyPr wrap="square" rtlCol="0">
            <a:spAutoFit/>
          </a:bodyPr>
          <a:lstStyle/>
          <a:p>
            <a:pPr algn="r"/>
            <a:r>
              <a:rPr lang="en-US" sz="1400" dirty="0" smtClean="0">
                <a:latin typeface="Calibri" pitchFamily="34" charset="0"/>
              </a:rPr>
              <a:t>Image: Wikipedia</a:t>
            </a:r>
            <a:endParaRPr lang="en-US" sz="1400" dirty="0">
              <a:latin typeface="Calibri" pitchFamily="34" charset="0"/>
            </a:endParaRP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09601" y="4246885"/>
            <a:ext cx="3657600" cy="2343054"/>
          </a:xfrm>
          <a:prstGeom prst="rect">
            <a:avLst/>
          </a:prstGeom>
          <a:noFill/>
          <a:extLst>
            <a:ext uri="{909E8E84-426E-40dd-AFC4-6F175D3DCCD1}">
              <a14:hiddenFill xmlns="" xmlns:a14="http://schemas.microsoft.com/office/drawing/2010/main">
                <a:solidFill>
                  <a:srgbClr val="FFFFFF"/>
                </a:solidFill>
              </a14:hiddenFill>
            </a:ext>
          </a:extLst>
        </p:spPr>
      </p:pic>
      <p:pic>
        <p:nvPicPr>
          <p:cNvPr id="5124" name="Picture 4"/>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8737112" y="228600"/>
            <a:ext cx="3454888" cy="2041525"/>
          </a:xfrm>
          <a:prstGeom prst="rect">
            <a:avLst/>
          </a:prstGeom>
          <a:noFill/>
          <a:extLst>
            <a:ext uri="{909E8E84-426E-40dd-AFC4-6F175D3DCCD1}">
              <a14:hiddenFill xmlns="" xmlns:a14="http://schemas.microsoft.com/office/drawing/2010/main">
                <a:solidFill>
                  <a:srgbClr val="FFFFFF"/>
                </a:solidFill>
              </a14:hiddenFill>
            </a:ext>
          </a:extLst>
        </p:spPr>
      </p:pic>
      <p:sp>
        <p:nvSpPr>
          <p:cNvPr id="18434" name="Rectangle 2"/>
          <p:cNvSpPr>
            <a:spLocks noGrp="1" noChangeArrowheads="1"/>
          </p:cNvSpPr>
          <p:nvPr>
            <p:ph type="title"/>
          </p:nvPr>
        </p:nvSpPr>
        <p:spPr/>
        <p:txBody>
          <a:bodyPr/>
          <a:lstStyle/>
          <a:p>
            <a:r>
              <a:rPr lang="en-US" smtClean="0"/>
              <a:t>Multi-Agent Utilities</a:t>
            </a:r>
          </a:p>
        </p:txBody>
      </p:sp>
      <p:sp>
        <p:nvSpPr>
          <p:cNvPr id="18435" name="Rectangle 3"/>
          <p:cNvSpPr>
            <a:spLocks noGrp="1" noChangeArrowheads="1"/>
          </p:cNvSpPr>
          <p:nvPr>
            <p:ph idx="1"/>
          </p:nvPr>
        </p:nvSpPr>
        <p:spPr>
          <a:xfrm>
            <a:off x="304800" y="1371600"/>
            <a:ext cx="8610600" cy="4525963"/>
          </a:xfrm>
        </p:spPr>
        <p:txBody>
          <a:bodyPr/>
          <a:lstStyle/>
          <a:p>
            <a:pPr>
              <a:lnSpc>
                <a:spcPct val="80000"/>
              </a:lnSpc>
            </a:pPr>
            <a:r>
              <a:rPr lang="en-US" sz="2400" dirty="0" smtClean="0"/>
              <a:t>What if the game is not zero-sum, or has multiple players?</a:t>
            </a:r>
          </a:p>
          <a:p>
            <a:pPr lvl="2">
              <a:lnSpc>
                <a:spcPct val="80000"/>
              </a:lnSpc>
            </a:pPr>
            <a:endParaRPr lang="en-US" sz="1600" dirty="0" smtClean="0"/>
          </a:p>
          <a:p>
            <a:pPr>
              <a:lnSpc>
                <a:spcPct val="80000"/>
              </a:lnSpc>
            </a:pPr>
            <a:r>
              <a:rPr lang="en-US" sz="2400" dirty="0" smtClean="0"/>
              <a:t>Generalization of </a:t>
            </a:r>
            <a:r>
              <a:rPr lang="en-US" sz="2400" dirty="0" err="1" smtClean="0"/>
              <a:t>minimax</a:t>
            </a:r>
            <a:r>
              <a:rPr lang="en-US" sz="2400" dirty="0" smtClean="0"/>
              <a:t>:</a:t>
            </a:r>
          </a:p>
          <a:p>
            <a:pPr lvl="1">
              <a:lnSpc>
                <a:spcPct val="80000"/>
              </a:lnSpc>
            </a:pPr>
            <a:r>
              <a:rPr lang="en-US" sz="2000" dirty="0" smtClean="0"/>
              <a:t>Terminals have utility </a:t>
            </a:r>
            <a:r>
              <a:rPr lang="en-US" sz="2000" dirty="0" err="1" smtClean="0"/>
              <a:t>tuples</a:t>
            </a:r>
            <a:endParaRPr lang="en-US" sz="2000" dirty="0" smtClean="0"/>
          </a:p>
          <a:p>
            <a:pPr lvl="1">
              <a:lnSpc>
                <a:spcPct val="80000"/>
              </a:lnSpc>
            </a:pPr>
            <a:r>
              <a:rPr lang="en-US" sz="2000" dirty="0" smtClean="0"/>
              <a:t>Node values are also utility </a:t>
            </a:r>
            <a:r>
              <a:rPr lang="en-US" sz="2000" dirty="0" err="1" smtClean="0"/>
              <a:t>tuples</a:t>
            </a:r>
            <a:endParaRPr lang="en-US" sz="2000" dirty="0" smtClean="0"/>
          </a:p>
          <a:p>
            <a:pPr lvl="1">
              <a:lnSpc>
                <a:spcPct val="80000"/>
              </a:lnSpc>
            </a:pPr>
            <a:r>
              <a:rPr lang="en-US" sz="2000" dirty="0" smtClean="0"/>
              <a:t>Each player maximizes its own component</a:t>
            </a:r>
          </a:p>
          <a:p>
            <a:pPr lvl="1">
              <a:lnSpc>
                <a:spcPct val="80000"/>
              </a:lnSpc>
            </a:pPr>
            <a:r>
              <a:rPr lang="en-US" sz="2000" dirty="0" smtClean="0"/>
              <a:t>Can give rise to cooperation and</a:t>
            </a:r>
          </a:p>
          <a:p>
            <a:pPr lvl="1">
              <a:lnSpc>
                <a:spcPct val="80000"/>
              </a:lnSpc>
              <a:buNone/>
            </a:pPr>
            <a:r>
              <a:rPr lang="en-US" sz="2000" dirty="0" smtClean="0"/>
              <a:t>	competition dynamically…</a:t>
            </a:r>
          </a:p>
        </p:txBody>
      </p:sp>
      <p:grpSp>
        <p:nvGrpSpPr>
          <p:cNvPr id="34" name="Group 33"/>
          <p:cNvGrpSpPr/>
          <p:nvPr/>
        </p:nvGrpSpPr>
        <p:grpSpPr>
          <a:xfrm>
            <a:off x="4572000" y="1972273"/>
            <a:ext cx="6934200" cy="3742727"/>
            <a:chOff x="3200400" y="2057400"/>
            <a:chExt cx="5638800" cy="3043536"/>
          </a:xfrm>
        </p:grpSpPr>
        <p:sp>
          <p:nvSpPr>
            <p:cNvPr id="18436" name="Text Box 25"/>
            <p:cNvSpPr txBox="1">
              <a:spLocks noChangeArrowheads="1"/>
            </p:cNvSpPr>
            <p:nvPr/>
          </p:nvSpPr>
          <p:spPr bwMode="auto">
            <a:xfrm>
              <a:off x="3200400" y="4800600"/>
              <a:ext cx="609600" cy="300336"/>
            </a:xfrm>
            <a:prstGeom prst="rect">
              <a:avLst/>
            </a:prstGeom>
            <a:noFill/>
            <a:ln w="19050">
              <a:solidFill>
                <a:schemeClr val="tx1"/>
              </a:solidFill>
              <a:miter lim="800000"/>
              <a:headEnd/>
              <a:tailEnd/>
            </a:ln>
          </p:spPr>
          <p:txBody>
            <a:bodyPr>
              <a:spAutoFit/>
            </a:bodyPr>
            <a:lstStyle/>
            <a:p>
              <a:pPr algn="ctr">
                <a:spcBef>
                  <a:spcPct val="50000"/>
                </a:spcBef>
              </a:pPr>
              <a:r>
                <a:rPr lang="en-US">
                  <a:solidFill>
                    <a:srgbClr val="CC0000"/>
                  </a:solidFill>
                  <a:latin typeface="Calibri"/>
                  <a:cs typeface="Calibri"/>
                </a:rPr>
                <a:t>1</a:t>
              </a:r>
              <a:r>
                <a:rPr lang="en-US">
                  <a:latin typeface="Calibri"/>
                  <a:cs typeface="Calibri"/>
                </a:rPr>
                <a:t>,</a:t>
              </a:r>
              <a:r>
                <a:rPr lang="en-US">
                  <a:solidFill>
                    <a:srgbClr val="3333FF"/>
                  </a:solidFill>
                  <a:latin typeface="Calibri"/>
                  <a:cs typeface="Calibri"/>
                </a:rPr>
                <a:t>6</a:t>
              </a:r>
              <a:r>
                <a:rPr lang="en-US">
                  <a:latin typeface="Calibri"/>
                  <a:cs typeface="Calibri"/>
                </a:rPr>
                <a:t>,</a:t>
              </a:r>
              <a:r>
                <a:rPr lang="en-US">
                  <a:solidFill>
                    <a:srgbClr val="008000"/>
                  </a:solidFill>
                  <a:latin typeface="Calibri"/>
                  <a:cs typeface="Calibri"/>
                </a:rPr>
                <a:t>6</a:t>
              </a:r>
            </a:p>
          </p:txBody>
        </p:sp>
        <p:sp>
          <p:nvSpPr>
            <p:cNvPr id="18437" name="Text Box 26"/>
            <p:cNvSpPr txBox="1">
              <a:spLocks noChangeArrowheads="1"/>
            </p:cNvSpPr>
            <p:nvPr/>
          </p:nvSpPr>
          <p:spPr bwMode="auto">
            <a:xfrm>
              <a:off x="3886200" y="4800600"/>
              <a:ext cx="609600" cy="300336"/>
            </a:xfrm>
            <a:prstGeom prst="rect">
              <a:avLst/>
            </a:prstGeom>
            <a:noFill/>
            <a:ln w="19050">
              <a:solidFill>
                <a:schemeClr val="tx1"/>
              </a:solidFill>
              <a:miter lim="800000"/>
              <a:headEnd/>
              <a:tailEnd/>
            </a:ln>
          </p:spPr>
          <p:txBody>
            <a:bodyPr>
              <a:spAutoFit/>
            </a:bodyPr>
            <a:lstStyle/>
            <a:p>
              <a:pPr algn="ctr">
                <a:spcBef>
                  <a:spcPct val="50000"/>
                </a:spcBef>
              </a:pPr>
              <a:r>
                <a:rPr lang="en-US">
                  <a:solidFill>
                    <a:srgbClr val="CC0000"/>
                  </a:solidFill>
                  <a:latin typeface="Calibri"/>
                  <a:cs typeface="Calibri"/>
                </a:rPr>
                <a:t>7</a:t>
              </a:r>
              <a:r>
                <a:rPr lang="en-US">
                  <a:latin typeface="Calibri"/>
                  <a:cs typeface="Calibri"/>
                </a:rPr>
                <a:t>,</a:t>
              </a:r>
              <a:r>
                <a:rPr lang="en-US">
                  <a:solidFill>
                    <a:srgbClr val="3333FF"/>
                  </a:solidFill>
                  <a:latin typeface="Calibri"/>
                  <a:cs typeface="Calibri"/>
                </a:rPr>
                <a:t>1</a:t>
              </a:r>
              <a:r>
                <a:rPr lang="en-US">
                  <a:latin typeface="Calibri"/>
                  <a:cs typeface="Calibri"/>
                </a:rPr>
                <a:t>,</a:t>
              </a:r>
              <a:r>
                <a:rPr lang="en-US">
                  <a:solidFill>
                    <a:srgbClr val="008000"/>
                  </a:solidFill>
                  <a:latin typeface="Calibri"/>
                  <a:cs typeface="Calibri"/>
                </a:rPr>
                <a:t>2</a:t>
              </a:r>
            </a:p>
          </p:txBody>
        </p:sp>
        <p:sp>
          <p:nvSpPr>
            <p:cNvPr id="18438" name="Text Box 27"/>
            <p:cNvSpPr txBox="1">
              <a:spLocks noChangeArrowheads="1"/>
            </p:cNvSpPr>
            <p:nvPr/>
          </p:nvSpPr>
          <p:spPr bwMode="auto">
            <a:xfrm>
              <a:off x="4648200" y="4800600"/>
              <a:ext cx="609600" cy="300336"/>
            </a:xfrm>
            <a:prstGeom prst="rect">
              <a:avLst/>
            </a:prstGeom>
            <a:noFill/>
            <a:ln w="19050">
              <a:solidFill>
                <a:schemeClr val="tx1"/>
              </a:solidFill>
              <a:miter lim="800000"/>
              <a:headEnd/>
              <a:tailEnd/>
            </a:ln>
          </p:spPr>
          <p:txBody>
            <a:bodyPr>
              <a:spAutoFit/>
            </a:bodyPr>
            <a:lstStyle/>
            <a:p>
              <a:pPr algn="ctr">
                <a:spcBef>
                  <a:spcPct val="50000"/>
                </a:spcBef>
              </a:pPr>
              <a:r>
                <a:rPr lang="en-US" dirty="0">
                  <a:solidFill>
                    <a:srgbClr val="CC0000"/>
                  </a:solidFill>
                  <a:latin typeface="Calibri"/>
                  <a:cs typeface="Calibri"/>
                </a:rPr>
                <a:t>6</a:t>
              </a:r>
              <a:r>
                <a:rPr lang="en-US" dirty="0">
                  <a:latin typeface="Calibri"/>
                  <a:cs typeface="Calibri"/>
                </a:rPr>
                <a:t>,</a:t>
              </a:r>
              <a:r>
                <a:rPr lang="en-US" dirty="0">
                  <a:solidFill>
                    <a:srgbClr val="3333FF"/>
                  </a:solidFill>
                  <a:latin typeface="Calibri"/>
                  <a:cs typeface="Calibri"/>
                </a:rPr>
                <a:t>1</a:t>
              </a:r>
              <a:r>
                <a:rPr lang="en-US" dirty="0">
                  <a:latin typeface="Calibri"/>
                  <a:cs typeface="Calibri"/>
                </a:rPr>
                <a:t>,</a:t>
              </a:r>
              <a:r>
                <a:rPr lang="en-US" dirty="0">
                  <a:solidFill>
                    <a:srgbClr val="008000"/>
                  </a:solidFill>
                  <a:latin typeface="Calibri"/>
                  <a:cs typeface="Calibri"/>
                </a:rPr>
                <a:t>2</a:t>
              </a:r>
            </a:p>
          </p:txBody>
        </p:sp>
        <p:sp>
          <p:nvSpPr>
            <p:cNvPr id="18439" name="Text Box 28"/>
            <p:cNvSpPr txBox="1">
              <a:spLocks noChangeArrowheads="1"/>
            </p:cNvSpPr>
            <p:nvPr/>
          </p:nvSpPr>
          <p:spPr bwMode="auto">
            <a:xfrm>
              <a:off x="5334000" y="4800600"/>
              <a:ext cx="609600" cy="300336"/>
            </a:xfrm>
            <a:prstGeom prst="rect">
              <a:avLst/>
            </a:prstGeom>
            <a:noFill/>
            <a:ln w="19050">
              <a:solidFill>
                <a:schemeClr val="tx1"/>
              </a:solidFill>
              <a:miter lim="800000"/>
              <a:headEnd/>
              <a:tailEnd/>
            </a:ln>
          </p:spPr>
          <p:txBody>
            <a:bodyPr>
              <a:spAutoFit/>
            </a:bodyPr>
            <a:lstStyle/>
            <a:p>
              <a:pPr algn="ctr">
                <a:spcBef>
                  <a:spcPct val="50000"/>
                </a:spcBef>
              </a:pPr>
              <a:r>
                <a:rPr lang="en-US">
                  <a:solidFill>
                    <a:srgbClr val="CC0000"/>
                  </a:solidFill>
                  <a:latin typeface="Calibri"/>
                  <a:cs typeface="Calibri"/>
                </a:rPr>
                <a:t>7</a:t>
              </a:r>
              <a:r>
                <a:rPr lang="en-US">
                  <a:latin typeface="Calibri"/>
                  <a:cs typeface="Calibri"/>
                </a:rPr>
                <a:t>,</a:t>
              </a:r>
              <a:r>
                <a:rPr lang="en-US">
                  <a:solidFill>
                    <a:srgbClr val="3333FF"/>
                  </a:solidFill>
                  <a:latin typeface="Calibri"/>
                  <a:cs typeface="Calibri"/>
                </a:rPr>
                <a:t>2</a:t>
              </a:r>
              <a:r>
                <a:rPr lang="en-US">
                  <a:latin typeface="Calibri"/>
                  <a:cs typeface="Calibri"/>
                </a:rPr>
                <a:t>,</a:t>
              </a:r>
              <a:r>
                <a:rPr lang="en-US">
                  <a:solidFill>
                    <a:srgbClr val="008000"/>
                  </a:solidFill>
                  <a:latin typeface="Calibri"/>
                  <a:cs typeface="Calibri"/>
                </a:rPr>
                <a:t>1</a:t>
              </a:r>
            </a:p>
          </p:txBody>
        </p:sp>
        <p:sp>
          <p:nvSpPr>
            <p:cNvPr id="18440" name="Text Box 29"/>
            <p:cNvSpPr txBox="1">
              <a:spLocks noChangeArrowheads="1"/>
            </p:cNvSpPr>
            <p:nvPr/>
          </p:nvSpPr>
          <p:spPr bwMode="auto">
            <a:xfrm>
              <a:off x="6096000" y="4800600"/>
              <a:ext cx="609600" cy="300336"/>
            </a:xfrm>
            <a:prstGeom prst="rect">
              <a:avLst/>
            </a:prstGeom>
            <a:noFill/>
            <a:ln w="19050">
              <a:solidFill>
                <a:schemeClr val="tx1"/>
              </a:solidFill>
              <a:miter lim="800000"/>
              <a:headEnd/>
              <a:tailEnd/>
            </a:ln>
          </p:spPr>
          <p:txBody>
            <a:bodyPr>
              <a:spAutoFit/>
            </a:bodyPr>
            <a:lstStyle/>
            <a:p>
              <a:pPr algn="ctr">
                <a:spcBef>
                  <a:spcPct val="50000"/>
                </a:spcBef>
              </a:pPr>
              <a:r>
                <a:rPr lang="en-US">
                  <a:solidFill>
                    <a:srgbClr val="CC0000"/>
                  </a:solidFill>
                  <a:latin typeface="Calibri"/>
                  <a:cs typeface="Calibri"/>
                </a:rPr>
                <a:t>5</a:t>
              </a:r>
              <a:r>
                <a:rPr lang="en-US">
                  <a:latin typeface="Calibri"/>
                  <a:cs typeface="Calibri"/>
                </a:rPr>
                <a:t>,</a:t>
              </a:r>
              <a:r>
                <a:rPr lang="en-US">
                  <a:solidFill>
                    <a:srgbClr val="3333FF"/>
                  </a:solidFill>
                  <a:latin typeface="Calibri"/>
                  <a:cs typeface="Calibri"/>
                </a:rPr>
                <a:t>1</a:t>
              </a:r>
              <a:r>
                <a:rPr lang="en-US">
                  <a:latin typeface="Calibri"/>
                  <a:cs typeface="Calibri"/>
                </a:rPr>
                <a:t>,</a:t>
              </a:r>
              <a:r>
                <a:rPr lang="en-US">
                  <a:solidFill>
                    <a:srgbClr val="008000"/>
                  </a:solidFill>
                  <a:latin typeface="Calibri"/>
                  <a:cs typeface="Calibri"/>
                </a:rPr>
                <a:t>7</a:t>
              </a:r>
            </a:p>
          </p:txBody>
        </p:sp>
        <p:sp>
          <p:nvSpPr>
            <p:cNvPr id="18441" name="Text Box 30"/>
            <p:cNvSpPr txBox="1">
              <a:spLocks noChangeArrowheads="1"/>
            </p:cNvSpPr>
            <p:nvPr/>
          </p:nvSpPr>
          <p:spPr bwMode="auto">
            <a:xfrm>
              <a:off x="6781800" y="4800600"/>
              <a:ext cx="609600" cy="300336"/>
            </a:xfrm>
            <a:prstGeom prst="rect">
              <a:avLst/>
            </a:prstGeom>
            <a:noFill/>
            <a:ln w="19050">
              <a:solidFill>
                <a:schemeClr val="tx1"/>
              </a:solidFill>
              <a:miter lim="800000"/>
              <a:headEnd/>
              <a:tailEnd/>
            </a:ln>
          </p:spPr>
          <p:txBody>
            <a:bodyPr>
              <a:spAutoFit/>
            </a:bodyPr>
            <a:lstStyle/>
            <a:p>
              <a:pPr algn="ctr">
                <a:spcBef>
                  <a:spcPct val="50000"/>
                </a:spcBef>
              </a:pPr>
              <a:r>
                <a:rPr lang="en-US">
                  <a:solidFill>
                    <a:srgbClr val="CC0000"/>
                  </a:solidFill>
                  <a:latin typeface="Calibri"/>
                  <a:cs typeface="Calibri"/>
                </a:rPr>
                <a:t>1</a:t>
              </a:r>
              <a:r>
                <a:rPr lang="en-US">
                  <a:latin typeface="Calibri"/>
                  <a:cs typeface="Calibri"/>
                </a:rPr>
                <a:t>,</a:t>
              </a:r>
              <a:r>
                <a:rPr lang="en-US">
                  <a:solidFill>
                    <a:srgbClr val="3333FF"/>
                  </a:solidFill>
                  <a:latin typeface="Calibri"/>
                  <a:cs typeface="Calibri"/>
                </a:rPr>
                <a:t>5</a:t>
              </a:r>
              <a:r>
                <a:rPr lang="en-US">
                  <a:latin typeface="Calibri"/>
                  <a:cs typeface="Calibri"/>
                </a:rPr>
                <a:t>,</a:t>
              </a:r>
              <a:r>
                <a:rPr lang="en-US">
                  <a:solidFill>
                    <a:srgbClr val="008000"/>
                  </a:solidFill>
                  <a:latin typeface="Calibri"/>
                  <a:cs typeface="Calibri"/>
                </a:rPr>
                <a:t>2</a:t>
              </a:r>
            </a:p>
          </p:txBody>
        </p:sp>
        <p:sp>
          <p:nvSpPr>
            <p:cNvPr id="18442" name="Text Box 31"/>
            <p:cNvSpPr txBox="1">
              <a:spLocks noChangeArrowheads="1"/>
            </p:cNvSpPr>
            <p:nvPr/>
          </p:nvSpPr>
          <p:spPr bwMode="auto">
            <a:xfrm>
              <a:off x="7543800" y="4800600"/>
              <a:ext cx="609600" cy="300336"/>
            </a:xfrm>
            <a:prstGeom prst="rect">
              <a:avLst/>
            </a:prstGeom>
            <a:noFill/>
            <a:ln w="19050">
              <a:solidFill>
                <a:schemeClr val="tx1"/>
              </a:solidFill>
              <a:miter lim="800000"/>
              <a:headEnd/>
              <a:tailEnd/>
            </a:ln>
          </p:spPr>
          <p:txBody>
            <a:bodyPr>
              <a:spAutoFit/>
            </a:bodyPr>
            <a:lstStyle/>
            <a:p>
              <a:pPr algn="ctr">
                <a:spcBef>
                  <a:spcPct val="50000"/>
                </a:spcBef>
              </a:pPr>
              <a:r>
                <a:rPr lang="en-US">
                  <a:solidFill>
                    <a:srgbClr val="CC0000"/>
                  </a:solidFill>
                  <a:latin typeface="Calibri"/>
                  <a:cs typeface="Calibri"/>
                </a:rPr>
                <a:t>7</a:t>
              </a:r>
              <a:r>
                <a:rPr lang="en-US">
                  <a:latin typeface="Calibri"/>
                  <a:cs typeface="Calibri"/>
                </a:rPr>
                <a:t>,</a:t>
              </a:r>
              <a:r>
                <a:rPr lang="en-US">
                  <a:solidFill>
                    <a:srgbClr val="3333FF"/>
                  </a:solidFill>
                  <a:latin typeface="Calibri"/>
                  <a:cs typeface="Calibri"/>
                </a:rPr>
                <a:t>7</a:t>
              </a:r>
              <a:r>
                <a:rPr lang="en-US">
                  <a:latin typeface="Calibri"/>
                  <a:cs typeface="Calibri"/>
                </a:rPr>
                <a:t>,</a:t>
              </a:r>
              <a:r>
                <a:rPr lang="en-US">
                  <a:solidFill>
                    <a:srgbClr val="008000"/>
                  </a:solidFill>
                  <a:latin typeface="Calibri"/>
                  <a:cs typeface="Calibri"/>
                </a:rPr>
                <a:t>1</a:t>
              </a:r>
            </a:p>
          </p:txBody>
        </p:sp>
        <p:sp>
          <p:nvSpPr>
            <p:cNvPr id="18443" name="Text Box 32"/>
            <p:cNvSpPr txBox="1">
              <a:spLocks noChangeArrowheads="1"/>
            </p:cNvSpPr>
            <p:nvPr/>
          </p:nvSpPr>
          <p:spPr bwMode="auto">
            <a:xfrm>
              <a:off x="8229600" y="4800600"/>
              <a:ext cx="609600" cy="300336"/>
            </a:xfrm>
            <a:prstGeom prst="rect">
              <a:avLst/>
            </a:prstGeom>
            <a:noFill/>
            <a:ln w="19050">
              <a:solidFill>
                <a:schemeClr val="tx1"/>
              </a:solidFill>
              <a:miter lim="800000"/>
              <a:headEnd/>
              <a:tailEnd/>
            </a:ln>
          </p:spPr>
          <p:txBody>
            <a:bodyPr>
              <a:spAutoFit/>
            </a:bodyPr>
            <a:lstStyle/>
            <a:p>
              <a:pPr algn="ctr">
                <a:spcBef>
                  <a:spcPct val="50000"/>
                </a:spcBef>
              </a:pPr>
              <a:r>
                <a:rPr lang="en-US">
                  <a:solidFill>
                    <a:srgbClr val="CC0000"/>
                  </a:solidFill>
                  <a:latin typeface="Calibri"/>
                  <a:cs typeface="Calibri"/>
                </a:rPr>
                <a:t>5</a:t>
              </a:r>
              <a:r>
                <a:rPr lang="en-US">
                  <a:latin typeface="Calibri"/>
                  <a:cs typeface="Calibri"/>
                </a:rPr>
                <a:t>,</a:t>
              </a:r>
              <a:r>
                <a:rPr lang="en-US">
                  <a:solidFill>
                    <a:srgbClr val="3333FF"/>
                  </a:solidFill>
                  <a:latin typeface="Calibri"/>
                  <a:cs typeface="Calibri"/>
                </a:rPr>
                <a:t>2</a:t>
              </a:r>
              <a:r>
                <a:rPr lang="en-US">
                  <a:latin typeface="Calibri"/>
                  <a:cs typeface="Calibri"/>
                </a:rPr>
                <a:t>,</a:t>
              </a:r>
              <a:r>
                <a:rPr lang="en-US">
                  <a:solidFill>
                    <a:srgbClr val="008000"/>
                  </a:solidFill>
                  <a:latin typeface="Calibri"/>
                  <a:cs typeface="Calibri"/>
                </a:rPr>
                <a:t>5</a:t>
              </a:r>
            </a:p>
          </p:txBody>
        </p:sp>
        <p:cxnSp>
          <p:nvCxnSpPr>
            <p:cNvPr id="18445" name="AutoShape 11"/>
            <p:cNvCxnSpPr>
              <a:cxnSpLocks noChangeShapeType="1"/>
            </p:cNvCxnSpPr>
            <p:nvPr/>
          </p:nvCxnSpPr>
          <p:spPr bwMode="auto">
            <a:xfrm flipH="1">
              <a:off x="4686300" y="2362200"/>
              <a:ext cx="1295400" cy="457200"/>
            </a:xfrm>
            <a:prstGeom prst="straightConnector1">
              <a:avLst/>
            </a:prstGeom>
            <a:noFill/>
            <a:ln w="19050">
              <a:solidFill>
                <a:schemeClr val="tx1"/>
              </a:solidFill>
              <a:round/>
              <a:headEnd/>
              <a:tailEnd type="triangle" w="lg" len="lg"/>
            </a:ln>
          </p:spPr>
        </p:cxnSp>
        <p:cxnSp>
          <p:nvCxnSpPr>
            <p:cNvPr id="18446" name="AutoShape 12"/>
            <p:cNvCxnSpPr>
              <a:cxnSpLocks noChangeShapeType="1"/>
            </p:cNvCxnSpPr>
            <p:nvPr/>
          </p:nvCxnSpPr>
          <p:spPr bwMode="auto">
            <a:xfrm>
              <a:off x="5981700" y="2362200"/>
              <a:ext cx="1447800" cy="457200"/>
            </a:xfrm>
            <a:prstGeom prst="straightConnector1">
              <a:avLst/>
            </a:prstGeom>
            <a:noFill/>
            <a:ln w="19050">
              <a:solidFill>
                <a:schemeClr val="tx1"/>
              </a:solidFill>
              <a:round/>
              <a:headEnd/>
              <a:tailEnd type="triangle" w="lg" len="lg"/>
            </a:ln>
          </p:spPr>
        </p:cxnSp>
        <p:cxnSp>
          <p:nvCxnSpPr>
            <p:cNvPr id="18447" name="AutoShape 13"/>
            <p:cNvCxnSpPr>
              <a:cxnSpLocks noChangeShapeType="1"/>
            </p:cNvCxnSpPr>
            <p:nvPr/>
          </p:nvCxnSpPr>
          <p:spPr bwMode="auto">
            <a:xfrm flipH="1">
              <a:off x="4000500" y="3124200"/>
              <a:ext cx="685800" cy="609600"/>
            </a:xfrm>
            <a:prstGeom prst="straightConnector1">
              <a:avLst/>
            </a:prstGeom>
            <a:noFill/>
            <a:ln w="19050">
              <a:solidFill>
                <a:schemeClr val="tx1"/>
              </a:solidFill>
              <a:round/>
              <a:headEnd/>
              <a:tailEnd type="triangle" w="lg" len="lg"/>
            </a:ln>
          </p:spPr>
        </p:cxnSp>
        <p:cxnSp>
          <p:nvCxnSpPr>
            <p:cNvPr id="18448" name="AutoShape 14"/>
            <p:cNvCxnSpPr>
              <a:cxnSpLocks noChangeShapeType="1"/>
            </p:cNvCxnSpPr>
            <p:nvPr/>
          </p:nvCxnSpPr>
          <p:spPr bwMode="auto">
            <a:xfrm>
              <a:off x="4686300" y="3124200"/>
              <a:ext cx="609600" cy="609600"/>
            </a:xfrm>
            <a:prstGeom prst="straightConnector1">
              <a:avLst/>
            </a:prstGeom>
            <a:noFill/>
            <a:ln w="19050">
              <a:solidFill>
                <a:schemeClr val="tx1"/>
              </a:solidFill>
              <a:round/>
              <a:headEnd/>
              <a:tailEnd type="triangle" w="lg" len="lg"/>
            </a:ln>
          </p:spPr>
        </p:cxnSp>
        <p:cxnSp>
          <p:nvCxnSpPr>
            <p:cNvPr id="18449" name="AutoShape 15"/>
            <p:cNvCxnSpPr>
              <a:cxnSpLocks noChangeShapeType="1"/>
            </p:cNvCxnSpPr>
            <p:nvPr/>
          </p:nvCxnSpPr>
          <p:spPr bwMode="auto">
            <a:xfrm flipH="1">
              <a:off x="6819900" y="3124200"/>
              <a:ext cx="609600" cy="609600"/>
            </a:xfrm>
            <a:prstGeom prst="straightConnector1">
              <a:avLst/>
            </a:prstGeom>
            <a:noFill/>
            <a:ln w="19050">
              <a:solidFill>
                <a:schemeClr val="tx1"/>
              </a:solidFill>
              <a:round/>
              <a:headEnd/>
              <a:tailEnd type="triangle" w="lg" len="lg"/>
            </a:ln>
          </p:spPr>
        </p:cxnSp>
        <p:cxnSp>
          <p:nvCxnSpPr>
            <p:cNvPr id="18450" name="AutoShape 16"/>
            <p:cNvCxnSpPr>
              <a:cxnSpLocks noChangeShapeType="1"/>
            </p:cNvCxnSpPr>
            <p:nvPr/>
          </p:nvCxnSpPr>
          <p:spPr bwMode="auto">
            <a:xfrm>
              <a:off x="7429500" y="3124200"/>
              <a:ext cx="609600" cy="609600"/>
            </a:xfrm>
            <a:prstGeom prst="straightConnector1">
              <a:avLst/>
            </a:prstGeom>
            <a:noFill/>
            <a:ln w="19050">
              <a:solidFill>
                <a:schemeClr val="tx1"/>
              </a:solidFill>
              <a:round/>
              <a:headEnd/>
              <a:tailEnd type="triangle" w="lg" len="lg"/>
            </a:ln>
          </p:spPr>
        </p:cxnSp>
        <p:cxnSp>
          <p:nvCxnSpPr>
            <p:cNvPr id="18451" name="AutoShape 17"/>
            <p:cNvCxnSpPr>
              <a:cxnSpLocks noChangeShapeType="1"/>
            </p:cNvCxnSpPr>
            <p:nvPr/>
          </p:nvCxnSpPr>
          <p:spPr bwMode="auto">
            <a:xfrm flipH="1">
              <a:off x="3733800" y="4038600"/>
              <a:ext cx="266700" cy="685800"/>
            </a:xfrm>
            <a:prstGeom prst="straightConnector1">
              <a:avLst/>
            </a:prstGeom>
            <a:noFill/>
            <a:ln w="19050">
              <a:solidFill>
                <a:schemeClr val="tx1"/>
              </a:solidFill>
              <a:round/>
              <a:headEnd/>
              <a:tailEnd type="triangle" w="lg" len="lg"/>
            </a:ln>
          </p:spPr>
        </p:cxnSp>
        <p:cxnSp>
          <p:nvCxnSpPr>
            <p:cNvPr id="18452" name="AutoShape 18"/>
            <p:cNvCxnSpPr>
              <a:cxnSpLocks noChangeShapeType="1"/>
            </p:cNvCxnSpPr>
            <p:nvPr/>
          </p:nvCxnSpPr>
          <p:spPr bwMode="auto">
            <a:xfrm>
              <a:off x="4000500" y="4038600"/>
              <a:ext cx="190500" cy="685800"/>
            </a:xfrm>
            <a:prstGeom prst="straightConnector1">
              <a:avLst/>
            </a:prstGeom>
            <a:noFill/>
            <a:ln w="19050">
              <a:solidFill>
                <a:schemeClr val="tx1"/>
              </a:solidFill>
              <a:round/>
              <a:headEnd/>
              <a:tailEnd type="triangle" w="lg" len="lg"/>
            </a:ln>
          </p:spPr>
        </p:cxnSp>
        <p:cxnSp>
          <p:nvCxnSpPr>
            <p:cNvPr id="18453" name="AutoShape 19"/>
            <p:cNvCxnSpPr>
              <a:cxnSpLocks noChangeShapeType="1"/>
            </p:cNvCxnSpPr>
            <p:nvPr/>
          </p:nvCxnSpPr>
          <p:spPr bwMode="auto">
            <a:xfrm flipH="1">
              <a:off x="5029200" y="4038600"/>
              <a:ext cx="266700" cy="685800"/>
            </a:xfrm>
            <a:prstGeom prst="straightConnector1">
              <a:avLst/>
            </a:prstGeom>
            <a:noFill/>
            <a:ln w="19050">
              <a:solidFill>
                <a:schemeClr val="tx1"/>
              </a:solidFill>
              <a:round/>
              <a:headEnd/>
              <a:tailEnd type="triangle" w="lg" len="lg"/>
            </a:ln>
          </p:spPr>
        </p:cxnSp>
        <p:cxnSp>
          <p:nvCxnSpPr>
            <p:cNvPr id="18454" name="AutoShape 20"/>
            <p:cNvCxnSpPr>
              <a:cxnSpLocks noChangeShapeType="1"/>
            </p:cNvCxnSpPr>
            <p:nvPr/>
          </p:nvCxnSpPr>
          <p:spPr bwMode="auto">
            <a:xfrm>
              <a:off x="5295900" y="4038600"/>
              <a:ext cx="266700" cy="685800"/>
            </a:xfrm>
            <a:prstGeom prst="straightConnector1">
              <a:avLst/>
            </a:prstGeom>
            <a:noFill/>
            <a:ln w="19050">
              <a:solidFill>
                <a:schemeClr val="tx1"/>
              </a:solidFill>
              <a:round/>
              <a:headEnd/>
              <a:tailEnd type="triangle" w="lg" len="lg"/>
            </a:ln>
          </p:spPr>
        </p:cxnSp>
        <p:cxnSp>
          <p:nvCxnSpPr>
            <p:cNvPr id="18455" name="AutoShape 21"/>
            <p:cNvCxnSpPr>
              <a:cxnSpLocks noChangeShapeType="1"/>
            </p:cNvCxnSpPr>
            <p:nvPr/>
          </p:nvCxnSpPr>
          <p:spPr bwMode="auto">
            <a:xfrm flipH="1">
              <a:off x="6553200" y="4038600"/>
              <a:ext cx="266700" cy="685800"/>
            </a:xfrm>
            <a:prstGeom prst="straightConnector1">
              <a:avLst/>
            </a:prstGeom>
            <a:noFill/>
            <a:ln w="19050">
              <a:solidFill>
                <a:schemeClr val="tx1"/>
              </a:solidFill>
              <a:round/>
              <a:headEnd/>
              <a:tailEnd type="triangle" w="lg" len="lg"/>
            </a:ln>
          </p:spPr>
        </p:cxnSp>
        <p:cxnSp>
          <p:nvCxnSpPr>
            <p:cNvPr id="18456" name="AutoShape 22"/>
            <p:cNvCxnSpPr>
              <a:cxnSpLocks noChangeShapeType="1"/>
            </p:cNvCxnSpPr>
            <p:nvPr/>
          </p:nvCxnSpPr>
          <p:spPr bwMode="auto">
            <a:xfrm>
              <a:off x="6819900" y="4038600"/>
              <a:ext cx="190500" cy="685800"/>
            </a:xfrm>
            <a:prstGeom prst="straightConnector1">
              <a:avLst/>
            </a:prstGeom>
            <a:noFill/>
            <a:ln w="19050">
              <a:solidFill>
                <a:schemeClr val="tx1"/>
              </a:solidFill>
              <a:round/>
              <a:headEnd/>
              <a:tailEnd type="triangle" w="lg" len="lg"/>
            </a:ln>
          </p:spPr>
        </p:cxnSp>
        <p:cxnSp>
          <p:nvCxnSpPr>
            <p:cNvPr id="18457" name="AutoShape 23"/>
            <p:cNvCxnSpPr>
              <a:cxnSpLocks noChangeShapeType="1"/>
            </p:cNvCxnSpPr>
            <p:nvPr/>
          </p:nvCxnSpPr>
          <p:spPr bwMode="auto">
            <a:xfrm flipH="1">
              <a:off x="7772400" y="4038600"/>
              <a:ext cx="266700" cy="685800"/>
            </a:xfrm>
            <a:prstGeom prst="straightConnector1">
              <a:avLst/>
            </a:prstGeom>
            <a:noFill/>
            <a:ln w="19050">
              <a:solidFill>
                <a:schemeClr val="tx1"/>
              </a:solidFill>
              <a:round/>
              <a:headEnd/>
              <a:tailEnd type="triangle" w="lg" len="lg"/>
            </a:ln>
          </p:spPr>
        </p:cxnSp>
        <p:cxnSp>
          <p:nvCxnSpPr>
            <p:cNvPr id="18458" name="AutoShape 24"/>
            <p:cNvCxnSpPr>
              <a:cxnSpLocks noChangeShapeType="1"/>
            </p:cNvCxnSpPr>
            <p:nvPr/>
          </p:nvCxnSpPr>
          <p:spPr bwMode="auto">
            <a:xfrm>
              <a:off x="8039100" y="4038600"/>
              <a:ext cx="266700" cy="685800"/>
            </a:xfrm>
            <a:prstGeom prst="straightConnector1">
              <a:avLst/>
            </a:prstGeom>
            <a:noFill/>
            <a:ln w="19050">
              <a:solidFill>
                <a:schemeClr val="tx1"/>
              </a:solidFill>
              <a:round/>
              <a:headEnd/>
              <a:tailEnd type="triangle" w="lg" len="lg"/>
            </a:ln>
          </p:spPr>
        </p:cxnSp>
        <p:sp>
          <p:nvSpPr>
            <p:cNvPr id="18459" name="AutoShape 27"/>
            <p:cNvSpPr>
              <a:spLocks noChangeArrowheads="1"/>
            </p:cNvSpPr>
            <p:nvPr/>
          </p:nvSpPr>
          <p:spPr bwMode="auto">
            <a:xfrm>
              <a:off x="5762625" y="2057400"/>
              <a:ext cx="436563" cy="304800"/>
            </a:xfrm>
            <a:prstGeom prst="triangle">
              <a:avLst>
                <a:gd name="adj" fmla="val 50000"/>
              </a:avLst>
            </a:prstGeom>
            <a:solidFill>
              <a:srgbClr val="CC0000"/>
            </a:solidFill>
            <a:ln w="19050">
              <a:solidFill>
                <a:schemeClr val="tx1"/>
              </a:solidFill>
              <a:miter lim="800000"/>
              <a:headEnd/>
              <a:tailEnd/>
            </a:ln>
          </p:spPr>
          <p:txBody>
            <a:bodyPr wrap="none" anchor="ctr"/>
            <a:lstStyle/>
            <a:p>
              <a:pPr algn="ctr"/>
              <a:endParaRPr lang="en-US" sz="2400">
                <a:latin typeface="Calibri"/>
                <a:cs typeface="Calibri"/>
              </a:endParaRPr>
            </a:p>
          </p:txBody>
        </p:sp>
        <p:sp>
          <p:nvSpPr>
            <p:cNvPr id="18460" name="AutoShape 27"/>
            <p:cNvSpPr>
              <a:spLocks noChangeArrowheads="1"/>
            </p:cNvSpPr>
            <p:nvPr/>
          </p:nvSpPr>
          <p:spPr bwMode="auto">
            <a:xfrm>
              <a:off x="4481513" y="2819400"/>
              <a:ext cx="436562" cy="304800"/>
            </a:xfrm>
            <a:prstGeom prst="triangle">
              <a:avLst>
                <a:gd name="adj" fmla="val 50000"/>
              </a:avLst>
            </a:prstGeom>
            <a:solidFill>
              <a:srgbClr val="3333FF"/>
            </a:solidFill>
            <a:ln w="19050">
              <a:solidFill>
                <a:schemeClr val="tx1"/>
              </a:solidFill>
              <a:miter lim="800000"/>
              <a:headEnd/>
              <a:tailEnd/>
            </a:ln>
          </p:spPr>
          <p:txBody>
            <a:bodyPr wrap="none" anchor="ctr"/>
            <a:lstStyle/>
            <a:p>
              <a:pPr algn="ctr"/>
              <a:endParaRPr lang="en-US" sz="2400">
                <a:latin typeface="Calibri"/>
                <a:cs typeface="Calibri"/>
              </a:endParaRPr>
            </a:p>
          </p:txBody>
        </p:sp>
        <p:sp>
          <p:nvSpPr>
            <p:cNvPr id="18461" name="AutoShape 27"/>
            <p:cNvSpPr>
              <a:spLocks noChangeArrowheads="1"/>
            </p:cNvSpPr>
            <p:nvPr/>
          </p:nvSpPr>
          <p:spPr bwMode="auto">
            <a:xfrm>
              <a:off x="7799388" y="3733800"/>
              <a:ext cx="436562" cy="304800"/>
            </a:xfrm>
            <a:prstGeom prst="triangle">
              <a:avLst>
                <a:gd name="adj" fmla="val 50000"/>
              </a:avLst>
            </a:prstGeom>
            <a:solidFill>
              <a:srgbClr val="008000"/>
            </a:solidFill>
            <a:ln w="19050">
              <a:solidFill>
                <a:schemeClr val="tx1"/>
              </a:solidFill>
              <a:miter lim="800000"/>
              <a:headEnd/>
              <a:tailEnd/>
            </a:ln>
          </p:spPr>
          <p:txBody>
            <a:bodyPr wrap="none" anchor="ctr"/>
            <a:lstStyle/>
            <a:p>
              <a:pPr algn="ctr"/>
              <a:endParaRPr lang="en-US" sz="2400">
                <a:latin typeface="Calibri"/>
                <a:cs typeface="Calibri"/>
              </a:endParaRPr>
            </a:p>
          </p:txBody>
        </p:sp>
        <p:sp>
          <p:nvSpPr>
            <p:cNvPr id="18462" name="AutoShape 27"/>
            <p:cNvSpPr>
              <a:spLocks noChangeArrowheads="1"/>
            </p:cNvSpPr>
            <p:nvPr/>
          </p:nvSpPr>
          <p:spPr bwMode="auto">
            <a:xfrm>
              <a:off x="7210425" y="2819400"/>
              <a:ext cx="436563" cy="304800"/>
            </a:xfrm>
            <a:prstGeom prst="triangle">
              <a:avLst>
                <a:gd name="adj" fmla="val 50000"/>
              </a:avLst>
            </a:prstGeom>
            <a:solidFill>
              <a:srgbClr val="3333FF"/>
            </a:solidFill>
            <a:ln w="19050">
              <a:solidFill>
                <a:schemeClr val="tx1"/>
              </a:solidFill>
              <a:miter lim="800000"/>
              <a:headEnd/>
              <a:tailEnd/>
            </a:ln>
          </p:spPr>
          <p:txBody>
            <a:bodyPr wrap="none" anchor="ctr"/>
            <a:lstStyle/>
            <a:p>
              <a:pPr algn="ctr"/>
              <a:endParaRPr lang="en-US" sz="2400">
                <a:latin typeface="Calibri"/>
                <a:cs typeface="Calibri"/>
              </a:endParaRPr>
            </a:p>
          </p:txBody>
        </p:sp>
        <p:sp>
          <p:nvSpPr>
            <p:cNvPr id="18463" name="AutoShape 27"/>
            <p:cNvSpPr>
              <a:spLocks noChangeArrowheads="1"/>
            </p:cNvSpPr>
            <p:nvPr/>
          </p:nvSpPr>
          <p:spPr bwMode="auto">
            <a:xfrm>
              <a:off x="6602413" y="3733800"/>
              <a:ext cx="436562" cy="304800"/>
            </a:xfrm>
            <a:prstGeom prst="triangle">
              <a:avLst>
                <a:gd name="adj" fmla="val 50000"/>
              </a:avLst>
            </a:prstGeom>
            <a:solidFill>
              <a:srgbClr val="008000"/>
            </a:solidFill>
            <a:ln w="19050">
              <a:solidFill>
                <a:schemeClr val="tx1"/>
              </a:solidFill>
              <a:miter lim="800000"/>
              <a:headEnd/>
              <a:tailEnd/>
            </a:ln>
          </p:spPr>
          <p:txBody>
            <a:bodyPr wrap="none" anchor="ctr"/>
            <a:lstStyle/>
            <a:p>
              <a:pPr algn="ctr"/>
              <a:endParaRPr lang="en-US" sz="2400">
                <a:latin typeface="Calibri"/>
                <a:cs typeface="Calibri"/>
              </a:endParaRPr>
            </a:p>
          </p:txBody>
        </p:sp>
        <p:sp>
          <p:nvSpPr>
            <p:cNvPr id="18464" name="AutoShape 27"/>
            <p:cNvSpPr>
              <a:spLocks noChangeArrowheads="1"/>
            </p:cNvSpPr>
            <p:nvPr/>
          </p:nvSpPr>
          <p:spPr bwMode="auto">
            <a:xfrm>
              <a:off x="5091113" y="3733800"/>
              <a:ext cx="436562" cy="304800"/>
            </a:xfrm>
            <a:prstGeom prst="triangle">
              <a:avLst>
                <a:gd name="adj" fmla="val 50000"/>
              </a:avLst>
            </a:prstGeom>
            <a:solidFill>
              <a:srgbClr val="008000"/>
            </a:solidFill>
            <a:ln w="19050">
              <a:solidFill>
                <a:schemeClr val="tx1"/>
              </a:solidFill>
              <a:miter lim="800000"/>
              <a:headEnd/>
              <a:tailEnd/>
            </a:ln>
          </p:spPr>
          <p:txBody>
            <a:bodyPr wrap="none" anchor="ctr"/>
            <a:lstStyle/>
            <a:p>
              <a:pPr algn="ctr"/>
              <a:endParaRPr lang="en-US" sz="2400">
                <a:latin typeface="Calibri"/>
                <a:cs typeface="Calibri"/>
              </a:endParaRPr>
            </a:p>
          </p:txBody>
        </p:sp>
        <p:sp>
          <p:nvSpPr>
            <p:cNvPr id="18465" name="AutoShape 27"/>
            <p:cNvSpPr>
              <a:spLocks noChangeArrowheads="1"/>
            </p:cNvSpPr>
            <p:nvPr/>
          </p:nvSpPr>
          <p:spPr bwMode="auto">
            <a:xfrm>
              <a:off x="3795713" y="3733800"/>
              <a:ext cx="436562" cy="304800"/>
            </a:xfrm>
            <a:prstGeom prst="triangle">
              <a:avLst>
                <a:gd name="adj" fmla="val 50000"/>
              </a:avLst>
            </a:prstGeom>
            <a:solidFill>
              <a:srgbClr val="008000"/>
            </a:solidFill>
            <a:ln w="19050">
              <a:solidFill>
                <a:schemeClr val="tx1"/>
              </a:solidFill>
              <a:miter lim="800000"/>
              <a:headEnd/>
              <a:tailEnd/>
            </a:ln>
          </p:spPr>
          <p:txBody>
            <a:bodyPr wrap="none" anchor="ctr"/>
            <a:lstStyle/>
            <a:p>
              <a:pPr algn="ctr"/>
              <a:endParaRPr lang="en-US" sz="2400">
                <a:latin typeface="Calibri"/>
                <a:cs typeface="Calibri"/>
              </a:endParaRP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1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4" name="Picture 4"/>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071987" y="1568450"/>
            <a:ext cx="6389338" cy="4419600"/>
          </a:xfrm>
          <a:prstGeom prst="rect">
            <a:avLst/>
          </a:prstGeom>
          <a:noFill/>
          <a:extLst>
            <a:ext uri="{909E8E84-426E-40dd-AFC4-6F175D3DCCD1}">
              <a14:hiddenFill xmlns=""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smtClean="0"/>
              <a:t>Utilities</a:t>
            </a:r>
            <a:endParaRPr lang="en-US" dirty="0"/>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8124824" y="1504578"/>
            <a:ext cx="3704463" cy="2764217"/>
          </a:xfrm>
          <a:prstGeom prst="rect">
            <a:avLst/>
          </a:prstGeom>
          <a:noFill/>
          <a:extLst>
            <a:ext uri="{909E8E84-426E-40dd-AFC4-6F175D3DCCD1}">
              <a14:hiddenFill xmlns="" xmlns:a14="http://schemas.microsoft.com/office/drawing/2010/main">
                <a:solidFill>
                  <a:srgbClr val="FFFFFF"/>
                </a:solidFill>
              </a14:hiddenFill>
            </a:ext>
          </a:extLst>
        </p:spPr>
      </p:pic>
      <p:sp>
        <p:nvSpPr>
          <p:cNvPr id="19458" name="Rectangle 2"/>
          <p:cNvSpPr>
            <a:spLocks noGrp="1" noChangeArrowheads="1"/>
          </p:cNvSpPr>
          <p:nvPr>
            <p:ph type="title"/>
          </p:nvPr>
        </p:nvSpPr>
        <p:spPr/>
        <p:txBody>
          <a:bodyPr/>
          <a:lstStyle/>
          <a:p>
            <a:r>
              <a:rPr lang="en-US" smtClean="0"/>
              <a:t>Maximum Expected Utility</a:t>
            </a:r>
          </a:p>
        </p:txBody>
      </p:sp>
      <p:sp>
        <p:nvSpPr>
          <p:cNvPr id="19459" name="Rectangle 3"/>
          <p:cNvSpPr>
            <a:spLocks noGrp="1" noChangeArrowheads="1"/>
          </p:cNvSpPr>
          <p:nvPr>
            <p:ph idx="1"/>
          </p:nvPr>
        </p:nvSpPr>
        <p:spPr>
          <a:xfrm>
            <a:off x="457200" y="1646238"/>
            <a:ext cx="7924800" cy="4525962"/>
          </a:xfrm>
        </p:spPr>
        <p:txBody>
          <a:bodyPr/>
          <a:lstStyle/>
          <a:p>
            <a:pPr>
              <a:lnSpc>
                <a:spcPct val="90000"/>
              </a:lnSpc>
            </a:pPr>
            <a:r>
              <a:rPr lang="en-US" sz="2400" dirty="0" smtClean="0"/>
              <a:t>Why should we average utilities?  Why not </a:t>
            </a:r>
            <a:r>
              <a:rPr lang="en-US" sz="2400" dirty="0" err="1" smtClean="0"/>
              <a:t>minimax</a:t>
            </a:r>
            <a:r>
              <a:rPr lang="en-US" sz="2400" dirty="0" smtClean="0"/>
              <a:t>?</a:t>
            </a:r>
          </a:p>
          <a:p>
            <a:pPr>
              <a:lnSpc>
                <a:spcPct val="90000"/>
              </a:lnSpc>
            </a:pPr>
            <a:endParaRPr lang="en-US" sz="2400" dirty="0" smtClean="0"/>
          </a:p>
          <a:p>
            <a:pPr>
              <a:lnSpc>
                <a:spcPct val="90000"/>
              </a:lnSpc>
            </a:pPr>
            <a:r>
              <a:rPr lang="en-US" sz="2400" dirty="0" smtClean="0"/>
              <a:t>Principle of maximum expected utility:</a:t>
            </a:r>
          </a:p>
          <a:p>
            <a:pPr lvl="1">
              <a:lnSpc>
                <a:spcPct val="90000"/>
              </a:lnSpc>
            </a:pPr>
            <a:r>
              <a:rPr lang="en-US" sz="2000" dirty="0" smtClean="0"/>
              <a:t>A rational agent should chose the action that </a:t>
            </a:r>
            <a:r>
              <a:rPr lang="en-US" sz="2000" dirty="0" smtClean="0">
                <a:solidFill>
                  <a:srgbClr val="CC0000"/>
                </a:solidFill>
              </a:rPr>
              <a:t>maximizes its expected utility, given its knowledge</a:t>
            </a:r>
          </a:p>
          <a:p>
            <a:pPr lvl="1">
              <a:lnSpc>
                <a:spcPct val="90000"/>
              </a:lnSpc>
            </a:pPr>
            <a:endParaRPr lang="en-US" sz="2000" dirty="0" smtClean="0"/>
          </a:p>
          <a:p>
            <a:r>
              <a:rPr lang="en-US" sz="2400" dirty="0" smtClean="0"/>
              <a:t>Questions:</a:t>
            </a:r>
          </a:p>
          <a:p>
            <a:pPr lvl="1"/>
            <a:r>
              <a:rPr lang="en-US" sz="2000" dirty="0" smtClean="0"/>
              <a:t>Where do utilities come from?</a:t>
            </a:r>
          </a:p>
          <a:p>
            <a:pPr lvl="1"/>
            <a:r>
              <a:rPr lang="en-US" sz="2000" dirty="0" smtClean="0"/>
              <a:t>How do we know such utilities even exist?</a:t>
            </a:r>
          </a:p>
          <a:p>
            <a:pPr lvl="1"/>
            <a:r>
              <a:rPr lang="en-US" sz="2000" dirty="0" smtClean="0"/>
              <a:t>How do we know that averaging even makes sense?</a:t>
            </a:r>
          </a:p>
          <a:p>
            <a:pPr lvl="1"/>
            <a:r>
              <a:rPr lang="en-US" sz="2000" dirty="0" smtClean="0"/>
              <a:t>What if our behavior (preferences) can’t be described by utilities?</a:t>
            </a:r>
          </a:p>
          <a:p>
            <a:pPr>
              <a:lnSpc>
                <a:spcPct val="90000"/>
              </a:lnSpc>
            </a:pPr>
            <a:endParaRPr lang="en-US" sz="2400" dirty="0" smtClean="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6"/>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459">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9459">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9459">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9459">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9459">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9459">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9459">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Group 36"/>
          <p:cNvGrpSpPr/>
          <p:nvPr/>
        </p:nvGrpSpPr>
        <p:grpSpPr>
          <a:xfrm>
            <a:off x="2743200" y="2414952"/>
            <a:ext cx="6553200" cy="386864"/>
            <a:chOff x="2743200" y="2414952"/>
            <a:chExt cx="6553200" cy="386864"/>
          </a:xfrm>
        </p:grpSpPr>
        <p:sp>
          <p:nvSpPr>
            <p:cNvPr id="33" name="AutoShape 6"/>
            <p:cNvSpPr>
              <a:spLocks noChangeArrowheads="1"/>
            </p:cNvSpPr>
            <p:nvPr/>
          </p:nvSpPr>
          <p:spPr bwMode="auto">
            <a:xfrm rot="10800000">
              <a:off x="2743200" y="2414952"/>
              <a:ext cx="476250" cy="381000"/>
            </a:xfrm>
            <a:prstGeom prst="triangle">
              <a:avLst>
                <a:gd name="adj" fmla="val 50000"/>
              </a:avLst>
            </a:prstGeom>
            <a:solidFill>
              <a:srgbClr val="FF9999"/>
            </a:solidFill>
            <a:ln w="9525">
              <a:solidFill>
                <a:schemeClr val="tx1"/>
              </a:solidFill>
              <a:miter lim="800000"/>
              <a:headEnd/>
              <a:tailEnd/>
            </a:ln>
          </p:spPr>
          <p:txBody>
            <a:bodyPr wrap="none" anchor="ctr"/>
            <a:lstStyle/>
            <a:p>
              <a:endParaRPr lang="en-US">
                <a:latin typeface="Calibri" pitchFamily="34" charset="0"/>
              </a:endParaRPr>
            </a:p>
          </p:txBody>
        </p:sp>
        <p:sp>
          <p:nvSpPr>
            <p:cNvPr id="34" name="AutoShape 6"/>
            <p:cNvSpPr>
              <a:spLocks noChangeArrowheads="1"/>
            </p:cNvSpPr>
            <p:nvPr/>
          </p:nvSpPr>
          <p:spPr bwMode="auto">
            <a:xfrm rot="10800000">
              <a:off x="4419600" y="2420815"/>
              <a:ext cx="476250" cy="381000"/>
            </a:xfrm>
            <a:prstGeom prst="triangle">
              <a:avLst>
                <a:gd name="adj" fmla="val 50000"/>
              </a:avLst>
            </a:prstGeom>
            <a:solidFill>
              <a:srgbClr val="FF9999"/>
            </a:solidFill>
            <a:ln w="9525">
              <a:solidFill>
                <a:schemeClr val="tx1"/>
              </a:solidFill>
              <a:miter lim="800000"/>
              <a:headEnd/>
              <a:tailEnd/>
            </a:ln>
          </p:spPr>
          <p:txBody>
            <a:bodyPr wrap="none" anchor="ctr"/>
            <a:lstStyle/>
            <a:p>
              <a:endParaRPr lang="en-US">
                <a:latin typeface="Calibri" pitchFamily="34" charset="0"/>
              </a:endParaRPr>
            </a:p>
          </p:txBody>
        </p:sp>
        <p:sp>
          <p:nvSpPr>
            <p:cNvPr id="35" name="AutoShape 6"/>
            <p:cNvSpPr>
              <a:spLocks noChangeArrowheads="1"/>
            </p:cNvSpPr>
            <p:nvPr/>
          </p:nvSpPr>
          <p:spPr bwMode="auto">
            <a:xfrm rot="10800000">
              <a:off x="7162800" y="2420815"/>
              <a:ext cx="476250" cy="381000"/>
            </a:xfrm>
            <a:prstGeom prst="triangle">
              <a:avLst>
                <a:gd name="adj" fmla="val 50000"/>
              </a:avLst>
            </a:prstGeom>
            <a:solidFill>
              <a:srgbClr val="FF9999"/>
            </a:solidFill>
            <a:ln w="9525">
              <a:solidFill>
                <a:schemeClr val="tx1"/>
              </a:solidFill>
              <a:miter lim="800000"/>
              <a:headEnd/>
              <a:tailEnd/>
            </a:ln>
          </p:spPr>
          <p:txBody>
            <a:bodyPr wrap="none" anchor="ctr"/>
            <a:lstStyle/>
            <a:p>
              <a:endParaRPr lang="en-US">
                <a:latin typeface="Calibri" pitchFamily="34" charset="0"/>
              </a:endParaRPr>
            </a:p>
          </p:txBody>
        </p:sp>
        <p:sp>
          <p:nvSpPr>
            <p:cNvPr id="36" name="AutoShape 6"/>
            <p:cNvSpPr>
              <a:spLocks noChangeArrowheads="1"/>
            </p:cNvSpPr>
            <p:nvPr/>
          </p:nvSpPr>
          <p:spPr bwMode="auto">
            <a:xfrm rot="10800000">
              <a:off x="8820150" y="2420816"/>
              <a:ext cx="476250" cy="381000"/>
            </a:xfrm>
            <a:prstGeom prst="triangle">
              <a:avLst>
                <a:gd name="adj" fmla="val 50000"/>
              </a:avLst>
            </a:prstGeom>
            <a:solidFill>
              <a:srgbClr val="FF9999"/>
            </a:solidFill>
            <a:ln w="9525">
              <a:solidFill>
                <a:schemeClr val="tx1"/>
              </a:solidFill>
              <a:miter lim="800000"/>
              <a:headEnd/>
              <a:tailEnd/>
            </a:ln>
          </p:spPr>
          <p:txBody>
            <a:bodyPr wrap="none" anchor="ctr"/>
            <a:lstStyle/>
            <a:p>
              <a:endParaRPr lang="en-US">
                <a:latin typeface="Calibri" pitchFamily="34" charset="0"/>
              </a:endParaRPr>
            </a:p>
          </p:txBody>
        </p:sp>
      </p:grpSp>
      <p:sp>
        <p:nvSpPr>
          <p:cNvPr id="10242" name="Rectangle 2"/>
          <p:cNvSpPr>
            <a:spLocks noGrp="1" noChangeArrowheads="1"/>
          </p:cNvSpPr>
          <p:nvPr>
            <p:ph type="title"/>
          </p:nvPr>
        </p:nvSpPr>
        <p:spPr/>
        <p:txBody>
          <a:bodyPr/>
          <a:lstStyle/>
          <a:p>
            <a:r>
              <a:rPr lang="en-US" smtClean="0"/>
              <a:t>What Utilities to Use?</a:t>
            </a:r>
          </a:p>
        </p:txBody>
      </p:sp>
      <p:sp>
        <p:nvSpPr>
          <p:cNvPr id="10243" name="Rectangle 3"/>
          <p:cNvSpPr>
            <a:spLocks noGrp="1" noChangeArrowheads="1"/>
          </p:cNvSpPr>
          <p:nvPr>
            <p:ph idx="1"/>
          </p:nvPr>
        </p:nvSpPr>
        <p:spPr>
          <a:xfrm>
            <a:off x="457200" y="4191000"/>
            <a:ext cx="11049000" cy="2362200"/>
          </a:xfrm>
        </p:spPr>
        <p:txBody>
          <a:bodyPr/>
          <a:lstStyle/>
          <a:p>
            <a:r>
              <a:rPr lang="en-US" sz="2400" dirty="0" smtClean="0"/>
              <a:t>For worst-case </a:t>
            </a:r>
            <a:r>
              <a:rPr lang="en-US" sz="2400" dirty="0" err="1" smtClean="0"/>
              <a:t>minimax</a:t>
            </a:r>
            <a:r>
              <a:rPr lang="en-US" sz="2400" dirty="0" smtClean="0"/>
              <a:t> reasoning, terminal function scale doesn’t matter</a:t>
            </a:r>
          </a:p>
          <a:p>
            <a:pPr lvl="1"/>
            <a:r>
              <a:rPr lang="en-US" sz="2400" dirty="0" smtClean="0"/>
              <a:t>We just want better states to have higher evaluations (get the ordering right)</a:t>
            </a:r>
          </a:p>
          <a:p>
            <a:pPr lvl="1"/>
            <a:r>
              <a:rPr lang="en-US" sz="2400" dirty="0" smtClean="0"/>
              <a:t>We call this </a:t>
            </a:r>
            <a:r>
              <a:rPr lang="en-US" sz="2400" dirty="0" smtClean="0">
                <a:solidFill>
                  <a:srgbClr val="C00000"/>
                </a:solidFill>
              </a:rPr>
              <a:t>insensitivity to monotonic transformations</a:t>
            </a:r>
          </a:p>
          <a:p>
            <a:pPr lvl="2"/>
            <a:endParaRPr lang="en-US" sz="1600" dirty="0" smtClean="0"/>
          </a:p>
          <a:p>
            <a:r>
              <a:rPr lang="en-US" sz="2400" dirty="0" smtClean="0"/>
              <a:t>For average-case </a:t>
            </a:r>
            <a:r>
              <a:rPr lang="en-US" sz="2400" dirty="0" err="1" smtClean="0"/>
              <a:t>expectimax</a:t>
            </a:r>
            <a:r>
              <a:rPr lang="en-US" sz="2400" dirty="0" smtClean="0"/>
              <a:t> reasoning, we need </a:t>
            </a:r>
            <a:r>
              <a:rPr lang="en-US" sz="2400" i="1" dirty="0" smtClean="0"/>
              <a:t>magnitudes</a:t>
            </a:r>
            <a:r>
              <a:rPr lang="en-US" sz="2400" dirty="0" smtClean="0"/>
              <a:t> to be meaningful</a:t>
            </a:r>
          </a:p>
        </p:txBody>
      </p:sp>
      <p:cxnSp>
        <p:nvCxnSpPr>
          <p:cNvPr id="10260" name="AutoShape 43"/>
          <p:cNvCxnSpPr>
            <a:cxnSpLocks noChangeShapeType="1"/>
            <a:stCxn id="10261" idx="4"/>
            <a:endCxn id="9" idx="0"/>
          </p:cNvCxnSpPr>
          <p:nvPr/>
        </p:nvCxnSpPr>
        <p:spPr bwMode="auto">
          <a:xfrm rot="16200000" flipH="1">
            <a:off x="3005137" y="2795587"/>
            <a:ext cx="247650" cy="295275"/>
          </a:xfrm>
          <a:prstGeom prst="straightConnector1">
            <a:avLst/>
          </a:prstGeom>
          <a:noFill/>
          <a:ln w="9525">
            <a:solidFill>
              <a:schemeClr val="tx1"/>
            </a:solidFill>
            <a:round/>
            <a:headEnd/>
            <a:tailEnd type="triangle" w="med" len="med"/>
          </a:ln>
        </p:spPr>
      </p:cxnSp>
      <p:sp>
        <p:nvSpPr>
          <p:cNvPr id="8" name="Rectangle 7"/>
          <p:cNvSpPr/>
          <p:nvPr/>
        </p:nvSpPr>
        <p:spPr bwMode="auto">
          <a:xfrm>
            <a:off x="2438400" y="3067050"/>
            <a:ext cx="457200" cy="381000"/>
          </a:xfrm>
          <a:prstGeom prst="rect">
            <a:avLst/>
          </a:prstGeom>
          <a:solidFill>
            <a:srgbClr val="E8D1FF"/>
          </a:solidFill>
          <a:ln w="9525">
            <a:solidFill>
              <a:schemeClr val="tx1"/>
            </a:solidFill>
            <a:round/>
            <a:headEnd/>
            <a:tailEnd/>
          </a:ln>
        </p:spPr>
        <p:txBody>
          <a:bodyPr wrap="none" anchor="ctr"/>
          <a:lstStyle/>
          <a:p>
            <a:pPr algn="ctr">
              <a:defRPr/>
            </a:pPr>
            <a:r>
              <a:rPr lang="en-US" dirty="0">
                <a:solidFill>
                  <a:schemeClr val="tx1">
                    <a:lumMod val="95000"/>
                    <a:lumOff val="5000"/>
                  </a:schemeClr>
                </a:solidFill>
                <a:latin typeface="Calibri"/>
                <a:cs typeface="Calibri"/>
              </a:rPr>
              <a:t>0</a:t>
            </a:r>
          </a:p>
        </p:txBody>
      </p:sp>
      <p:sp>
        <p:nvSpPr>
          <p:cNvPr id="9" name="Rectangle 8"/>
          <p:cNvSpPr/>
          <p:nvPr/>
        </p:nvSpPr>
        <p:spPr bwMode="auto">
          <a:xfrm>
            <a:off x="2971800" y="3067050"/>
            <a:ext cx="609600" cy="381000"/>
          </a:xfrm>
          <a:prstGeom prst="rect">
            <a:avLst/>
          </a:prstGeom>
          <a:solidFill>
            <a:srgbClr val="E8D1FF"/>
          </a:solidFill>
          <a:ln w="9525">
            <a:solidFill>
              <a:schemeClr val="tx1"/>
            </a:solidFill>
            <a:round/>
            <a:headEnd/>
            <a:tailEnd/>
          </a:ln>
        </p:spPr>
        <p:txBody>
          <a:bodyPr wrap="none" anchor="ctr"/>
          <a:lstStyle/>
          <a:p>
            <a:pPr algn="ctr">
              <a:defRPr/>
            </a:pPr>
            <a:r>
              <a:rPr lang="en-US" dirty="0">
                <a:solidFill>
                  <a:schemeClr val="tx1">
                    <a:lumMod val="95000"/>
                    <a:lumOff val="5000"/>
                  </a:schemeClr>
                </a:solidFill>
                <a:latin typeface="Calibri"/>
                <a:cs typeface="Calibri"/>
              </a:rPr>
              <a:t>40</a:t>
            </a:r>
          </a:p>
        </p:txBody>
      </p:sp>
      <p:cxnSp>
        <p:nvCxnSpPr>
          <p:cNvPr id="10264" name="AutoShape 43"/>
          <p:cNvCxnSpPr>
            <a:cxnSpLocks noChangeShapeType="1"/>
            <a:stCxn id="10261" idx="4"/>
            <a:endCxn id="8" idx="0"/>
          </p:cNvCxnSpPr>
          <p:nvPr/>
        </p:nvCxnSpPr>
        <p:spPr bwMode="auto">
          <a:xfrm rot="5400000">
            <a:off x="2700338" y="2786063"/>
            <a:ext cx="247650" cy="314325"/>
          </a:xfrm>
          <a:prstGeom prst="straightConnector1">
            <a:avLst/>
          </a:prstGeom>
          <a:noFill/>
          <a:ln w="9525">
            <a:solidFill>
              <a:schemeClr val="tx1"/>
            </a:solidFill>
            <a:round/>
            <a:headEnd/>
            <a:tailEnd type="triangle" w="med" len="med"/>
          </a:ln>
        </p:spPr>
      </p:cxnSp>
      <p:cxnSp>
        <p:nvCxnSpPr>
          <p:cNvPr id="10265" name="AutoShape 43"/>
          <p:cNvCxnSpPr>
            <a:cxnSpLocks noChangeShapeType="1"/>
            <a:stCxn id="10266" idx="4"/>
            <a:endCxn id="21" idx="0"/>
          </p:cNvCxnSpPr>
          <p:nvPr/>
        </p:nvCxnSpPr>
        <p:spPr bwMode="auto">
          <a:xfrm rot="16200000" flipH="1">
            <a:off x="4700587" y="2757487"/>
            <a:ext cx="247650" cy="333375"/>
          </a:xfrm>
          <a:prstGeom prst="straightConnector1">
            <a:avLst/>
          </a:prstGeom>
          <a:noFill/>
          <a:ln w="9525">
            <a:solidFill>
              <a:schemeClr val="tx1"/>
            </a:solidFill>
            <a:round/>
            <a:headEnd/>
            <a:tailEnd type="triangle" w="med" len="med"/>
          </a:ln>
        </p:spPr>
      </p:cxnSp>
      <p:sp>
        <p:nvSpPr>
          <p:cNvPr id="20" name="Rectangle 19"/>
          <p:cNvSpPr/>
          <p:nvPr/>
        </p:nvSpPr>
        <p:spPr bwMode="auto">
          <a:xfrm>
            <a:off x="4038600" y="3048000"/>
            <a:ext cx="533400" cy="381000"/>
          </a:xfrm>
          <a:prstGeom prst="rect">
            <a:avLst/>
          </a:prstGeom>
          <a:solidFill>
            <a:srgbClr val="E8D1FF"/>
          </a:solidFill>
          <a:ln w="9525">
            <a:solidFill>
              <a:schemeClr val="tx1"/>
            </a:solidFill>
            <a:round/>
            <a:headEnd/>
            <a:tailEnd/>
          </a:ln>
        </p:spPr>
        <p:txBody>
          <a:bodyPr wrap="none" anchor="ctr"/>
          <a:lstStyle/>
          <a:p>
            <a:pPr algn="ctr">
              <a:defRPr/>
            </a:pPr>
            <a:r>
              <a:rPr lang="en-US" dirty="0">
                <a:solidFill>
                  <a:schemeClr val="tx1">
                    <a:lumMod val="95000"/>
                    <a:lumOff val="5000"/>
                  </a:schemeClr>
                </a:solidFill>
                <a:latin typeface="Calibri"/>
                <a:cs typeface="Calibri"/>
              </a:rPr>
              <a:t>20</a:t>
            </a:r>
          </a:p>
        </p:txBody>
      </p:sp>
      <p:sp>
        <p:nvSpPr>
          <p:cNvPr id="21" name="Rectangle 20"/>
          <p:cNvSpPr/>
          <p:nvPr/>
        </p:nvSpPr>
        <p:spPr bwMode="auto">
          <a:xfrm>
            <a:off x="4724400" y="3048000"/>
            <a:ext cx="533400" cy="381000"/>
          </a:xfrm>
          <a:prstGeom prst="rect">
            <a:avLst/>
          </a:prstGeom>
          <a:solidFill>
            <a:srgbClr val="E8D1FF"/>
          </a:solidFill>
          <a:ln w="9525">
            <a:solidFill>
              <a:schemeClr val="tx1"/>
            </a:solidFill>
            <a:round/>
            <a:headEnd/>
            <a:tailEnd/>
          </a:ln>
        </p:spPr>
        <p:txBody>
          <a:bodyPr wrap="none" anchor="ctr"/>
          <a:lstStyle/>
          <a:p>
            <a:pPr algn="ctr">
              <a:defRPr/>
            </a:pPr>
            <a:r>
              <a:rPr lang="en-US" dirty="0">
                <a:solidFill>
                  <a:schemeClr val="tx1">
                    <a:lumMod val="95000"/>
                    <a:lumOff val="5000"/>
                  </a:schemeClr>
                </a:solidFill>
                <a:latin typeface="Calibri"/>
                <a:cs typeface="Calibri"/>
              </a:rPr>
              <a:t>30</a:t>
            </a:r>
          </a:p>
        </p:txBody>
      </p:sp>
      <p:cxnSp>
        <p:nvCxnSpPr>
          <p:cNvPr id="10269" name="AutoShape 43"/>
          <p:cNvCxnSpPr>
            <a:cxnSpLocks noChangeShapeType="1"/>
            <a:stCxn id="10266" idx="4"/>
            <a:endCxn id="20" idx="0"/>
          </p:cNvCxnSpPr>
          <p:nvPr/>
        </p:nvCxnSpPr>
        <p:spPr bwMode="auto">
          <a:xfrm rot="5400000">
            <a:off x="4357688" y="2747963"/>
            <a:ext cx="247650" cy="352425"/>
          </a:xfrm>
          <a:prstGeom prst="straightConnector1">
            <a:avLst/>
          </a:prstGeom>
          <a:noFill/>
          <a:ln w="9525">
            <a:solidFill>
              <a:schemeClr val="tx1"/>
            </a:solidFill>
            <a:round/>
            <a:headEnd/>
            <a:tailEnd type="triangle" w="med" len="med"/>
          </a:ln>
        </p:spPr>
      </p:cxnSp>
      <p:cxnSp>
        <p:nvCxnSpPr>
          <p:cNvPr id="23" name="AutoShape 43"/>
          <p:cNvCxnSpPr>
            <a:cxnSpLocks noChangeShapeType="1"/>
            <a:stCxn id="10272" idx="3"/>
            <a:endCxn id="10266" idx="0"/>
          </p:cNvCxnSpPr>
          <p:nvPr/>
        </p:nvCxnSpPr>
        <p:spPr bwMode="auto">
          <a:xfrm rot="16200000" flipH="1">
            <a:off x="4119563" y="1824037"/>
            <a:ext cx="228600" cy="847725"/>
          </a:xfrm>
          <a:prstGeom prst="straightConnector1">
            <a:avLst/>
          </a:prstGeom>
          <a:ln w="12700">
            <a:solidFill>
              <a:schemeClr val="tx1"/>
            </a:solidFill>
            <a:headEnd/>
            <a:tailEnd type="triangle" w="med" len="med"/>
          </a:ln>
        </p:spPr>
        <p:style>
          <a:lnRef idx="1">
            <a:schemeClr val="accent2"/>
          </a:lnRef>
          <a:fillRef idx="0">
            <a:schemeClr val="accent2"/>
          </a:fillRef>
          <a:effectRef idx="0">
            <a:schemeClr val="accent2"/>
          </a:effectRef>
          <a:fontRef idx="minor">
            <a:schemeClr val="tx1"/>
          </a:fontRef>
        </p:style>
      </p:cxnSp>
      <p:cxnSp>
        <p:nvCxnSpPr>
          <p:cNvPr id="10271" name="AutoShape 43"/>
          <p:cNvCxnSpPr>
            <a:cxnSpLocks noChangeShapeType="1"/>
            <a:stCxn id="10272" idx="3"/>
            <a:endCxn id="10261" idx="0"/>
          </p:cNvCxnSpPr>
          <p:nvPr/>
        </p:nvCxnSpPr>
        <p:spPr bwMode="auto">
          <a:xfrm rot="5400000">
            <a:off x="3271838" y="1843088"/>
            <a:ext cx="247650" cy="828675"/>
          </a:xfrm>
          <a:prstGeom prst="straightConnector1">
            <a:avLst/>
          </a:prstGeom>
          <a:noFill/>
          <a:ln w="9525">
            <a:solidFill>
              <a:schemeClr val="tx1"/>
            </a:solidFill>
            <a:round/>
            <a:headEnd/>
            <a:tailEnd type="triangle" w="med" len="med"/>
          </a:ln>
        </p:spPr>
      </p:cxnSp>
      <p:sp>
        <p:nvSpPr>
          <p:cNvPr id="10272" name="Isosceles Triangle 32"/>
          <p:cNvSpPr>
            <a:spLocks noChangeArrowheads="1"/>
          </p:cNvSpPr>
          <p:nvPr/>
        </p:nvSpPr>
        <p:spPr bwMode="auto">
          <a:xfrm>
            <a:off x="3581400" y="1752600"/>
            <a:ext cx="457200" cy="381000"/>
          </a:xfrm>
          <a:prstGeom prst="triangle">
            <a:avLst>
              <a:gd name="adj" fmla="val 50000"/>
            </a:avLst>
          </a:prstGeom>
          <a:solidFill>
            <a:srgbClr val="99CCFF"/>
          </a:solidFill>
          <a:ln w="9525">
            <a:solidFill>
              <a:schemeClr val="tx1"/>
            </a:solidFill>
            <a:round/>
            <a:headEnd/>
            <a:tailEnd/>
          </a:ln>
        </p:spPr>
        <p:txBody>
          <a:bodyPr wrap="none" anchor="ctr"/>
          <a:lstStyle/>
          <a:p>
            <a:endParaRPr lang="en-US"/>
          </a:p>
        </p:txBody>
      </p:sp>
      <p:sp>
        <p:nvSpPr>
          <p:cNvPr id="55" name="Right Arrow 54"/>
          <p:cNvSpPr/>
          <p:nvPr/>
        </p:nvSpPr>
        <p:spPr>
          <a:xfrm>
            <a:off x="5791200" y="2971800"/>
            <a:ext cx="609600" cy="533400"/>
          </a:xfrm>
          <a:prstGeom prst="rightArrow">
            <a:avLst>
              <a:gd name="adj1" fmla="val 100000"/>
              <a:gd name="adj2" fmla="val 26972"/>
            </a:avLst>
          </a:prstGeom>
          <a:ln>
            <a:prstDash val="sysDot"/>
          </a:ln>
        </p:spPr>
        <p:style>
          <a:lnRef idx="2">
            <a:schemeClr val="accent6"/>
          </a:lnRef>
          <a:fillRef idx="1">
            <a:schemeClr val="lt1"/>
          </a:fillRef>
          <a:effectRef idx="0">
            <a:schemeClr val="accent6"/>
          </a:effectRef>
          <a:fontRef idx="minor">
            <a:schemeClr val="dk1"/>
          </a:fontRef>
        </p:style>
        <p:txBody>
          <a:bodyPr anchor="ctr"/>
          <a:lstStyle/>
          <a:p>
            <a:pPr algn="ctr">
              <a:defRPr/>
            </a:pPr>
            <a:r>
              <a:rPr lang="en-US" dirty="0">
                <a:latin typeface="Calibri"/>
                <a:cs typeface="Calibri"/>
              </a:rPr>
              <a:t>x</a:t>
            </a:r>
            <a:r>
              <a:rPr lang="en-US" baseline="30000" dirty="0">
                <a:latin typeface="Calibri"/>
                <a:cs typeface="Calibri"/>
              </a:rPr>
              <a:t>2</a:t>
            </a:r>
          </a:p>
        </p:txBody>
      </p:sp>
      <p:cxnSp>
        <p:nvCxnSpPr>
          <p:cNvPr id="10247" name="AutoShape 43"/>
          <p:cNvCxnSpPr>
            <a:cxnSpLocks noChangeShapeType="1"/>
            <a:stCxn id="10248" idx="4"/>
            <a:endCxn id="64" idx="0"/>
          </p:cNvCxnSpPr>
          <p:nvPr/>
        </p:nvCxnSpPr>
        <p:spPr bwMode="auto">
          <a:xfrm rot="16200000" flipH="1">
            <a:off x="7424737" y="2795587"/>
            <a:ext cx="247650" cy="295275"/>
          </a:xfrm>
          <a:prstGeom prst="straightConnector1">
            <a:avLst/>
          </a:prstGeom>
          <a:noFill/>
          <a:ln w="9525">
            <a:solidFill>
              <a:schemeClr val="tx1"/>
            </a:solidFill>
            <a:round/>
            <a:headEnd/>
            <a:tailEnd type="triangle" w="med" len="med"/>
          </a:ln>
        </p:spPr>
      </p:cxnSp>
      <p:sp>
        <p:nvSpPr>
          <p:cNvPr id="63" name="Rectangle 62"/>
          <p:cNvSpPr/>
          <p:nvPr/>
        </p:nvSpPr>
        <p:spPr bwMode="auto">
          <a:xfrm>
            <a:off x="6858000" y="3067050"/>
            <a:ext cx="457200" cy="381000"/>
          </a:xfrm>
          <a:prstGeom prst="rect">
            <a:avLst/>
          </a:prstGeom>
          <a:solidFill>
            <a:srgbClr val="E8D1FF"/>
          </a:solidFill>
          <a:ln w="9525">
            <a:solidFill>
              <a:schemeClr val="tx1"/>
            </a:solidFill>
            <a:round/>
            <a:headEnd/>
            <a:tailEnd/>
          </a:ln>
        </p:spPr>
        <p:txBody>
          <a:bodyPr wrap="none" anchor="ctr"/>
          <a:lstStyle/>
          <a:p>
            <a:pPr algn="ctr">
              <a:defRPr/>
            </a:pPr>
            <a:r>
              <a:rPr lang="en-US" dirty="0">
                <a:solidFill>
                  <a:schemeClr val="tx1">
                    <a:lumMod val="95000"/>
                    <a:lumOff val="5000"/>
                  </a:schemeClr>
                </a:solidFill>
                <a:latin typeface="Calibri"/>
                <a:cs typeface="Calibri"/>
              </a:rPr>
              <a:t>0</a:t>
            </a:r>
          </a:p>
        </p:txBody>
      </p:sp>
      <p:sp>
        <p:nvSpPr>
          <p:cNvPr id="64" name="Rectangle 63"/>
          <p:cNvSpPr/>
          <p:nvPr/>
        </p:nvSpPr>
        <p:spPr bwMode="auto">
          <a:xfrm>
            <a:off x="7391400" y="3067050"/>
            <a:ext cx="609600" cy="381000"/>
          </a:xfrm>
          <a:prstGeom prst="rect">
            <a:avLst/>
          </a:prstGeom>
          <a:solidFill>
            <a:srgbClr val="E8D1FF"/>
          </a:solidFill>
          <a:ln w="9525">
            <a:solidFill>
              <a:schemeClr val="tx1"/>
            </a:solidFill>
            <a:round/>
            <a:headEnd/>
            <a:tailEnd/>
          </a:ln>
        </p:spPr>
        <p:txBody>
          <a:bodyPr wrap="none" anchor="ctr"/>
          <a:lstStyle/>
          <a:p>
            <a:pPr algn="ctr">
              <a:defRPr/>
            </a:pPr>
            <a:r>
              <a:rPr lang="en-US" dirty="0">
                <a:solidFill>
                  <a:schemeClr val="tx1">
                    <a:lumMod val="95000"/>
                    <a:lumOff val="5000"/>
                  </a:schemeClr>
                </a:solidFill>
                <a:latin typeface="Calibri"/>
                <a:cs typeface="Calibri"/>
              </a:rPr>
              <a:t>1600</a:t>
            </a:r>
          </a:p>
        </p:txBody>
      </p:sp>
      <p:cxnSp>
        <p:nvCxnSpPr>
          <p:cNvPr id="10251" name="AutoShape 43"/>
          <p:cNvCxnSpPr>
            <a:cxnSpLocks noChangeShapeType="1"/>
            <a:stCxn id="10248" idx="4"/>
            <a:endCxn id="63" idx="0"/>
          </p:cNvCxnSpPr>
          <p:nvPr/>
        </p:nvCxnSpPr>
        <p:spPr bwMode="auto">
          <a:xfrm rot="5400000">
            <a:off x="7119938" y="2786063"/>
            <a:ext cx="247650" cy="314325"/>
          </a:xfrm>
          <a:prstGeom prst="straightConnector1">
            <a:avLst/>
          </a:prstGeom>
          <a:noFill/>
          <a:ln w="9525">
            <a:solidFill>
              <a:schemeClr val="tx1"/>
            </a:solidFill>
            <a:round/>
            <a:headEnd/>
            <a:tailEnd type="triangle" w="med" len="med"/>
          </a:ln>
        </p:spPr>
      </p:cxnSp>
      <p:cxnSp>
        <p:nvCxnSpPr>
          <p:cNvPr id="10252" name="AutoShape 43"/>
          <p:cNvCxnSpPr>
            <a:cxnSpLocks noChangeShapeType="1"/>
            <a:stCxn id="10253" idx="4"/>
            <a:endCxn id="69" idx="0"/>
          </p:cNvCxnSpPr>
          <p:nvPr/>
        </p:nvCxnSpPr>
        <p:spPr bwMode="auto">
          <a:xfrm rot="16200000" flipH="1">
            <a:off x="9120187" y="2757487"/>
            <a:ext cx="247650" cy="333375"/>
          </a:xfrm>
          <a:prstGeom prst="straightConnector1">
            <a:avLst/>
          </a:prstGeom>
          <a:noFill/>
          <a:ln w="9525">
            <a:solidFill>
              <a:schemeClr val="tx1"/>
            </a:solidFill>
            <a:round/>
            <a:headEnd/>
            <a:tailEnd type="triangle" w="med" len="med"/>
          </a:ln>
        </p:spPr>
      </p:cxnSp>
      <p:grpSp>
        <p:nvGrpSpPr>
          <p:cNvPr id="39" name="Group 38"/>
          <p:cNvGrpSpPr/>
          <p:nvPr/>
        </p:nvGrpSpPr>
        <p:grpSpPr>
          <a:xfrm>
            <a:off x="2762250" y="2362200"/>
            <a:ext cx="6534150" cy="457200"/>
            <a:chOff x="2762250" y="2362200"/>
            <a:chExt cx="6534150" cy="457200"/>
          </a:xfrm>
        </p:grpSpPr>
        <p:sp>
          <p:nvSpPr>
            <p:cNvPr id="10261" name="Oval 39"/>
            <p:cNvSpPr>
              <a:spLocks noChangeArrowheads="1"/>
            </p:cNvSpPr>
            <p:nvPr/>
          </p:nvSpPr>
          <p:spPr bwMode="auto">
            <a:xfrm>
              <a:off x="2762250" y="2381250"/>
              <a:ext cx="438150" cy="438150"/>
            </a:xfrm>
            <a:prstGeom prst="ellipse">
              <a:avLst/>
            </a:prstGeom>
            <a:solidFill>
              <a:srgbClr val="B5EDC2"/>
            </a:solidFill>
            <a:ln w="9525">
              <a:solidFill>
                <a:schemeClr val="tx1"/>
              </a:solidFill>
              <a:round/>
              <a:headEnd/>
              <a:tailEnd/>
            </a:ln>
          </p:spPr>
          <p:txBody>
            <a:bodyPr wrap="none" anchor="ctr"/>
            <a:lstStyle/>
            <a:p>
              <a:endParaRPr lang="en-US"/>
            </a:p>
          </p:txBody>
        </p:sp>
        <p:sp>
          <p:nvSpPr>
            <p:cNvPr id="10266" name="Oval 39"/>
            <p:cNvSpPr>
              <a:spLocks noChangeArrowheads="1"/>
            </p:cNvSpPr>
            <p:nvPr/>
          </p:nvSpPr>
          <p:spPr bwMode="auto">
            <a:xfrm>
              <a:off x="4438650" y="2362200"/>
              <a:ext cx="438150" cy="438150"/>
            </a:xfrm>
            <a:prstGeom prst="ellipse">
              <a:avLst/>
            </a:prstGeom>
            <a:solidFill>
              <a:srgbClr val="B5EDC2"/>
            </a:solidFill>
            <a:ln w="9525">
              <a:solidFill>
                <a:schemeClr val="tx1"/>
              </a:solidFill>
              <a:round/>
              <a:headEnd/>
              <a:tailEnd/>
            </a:ln>
          </p:spPr>
          <p:txBody>
            <a:bodyPr wrap="none" anchor="ctr"/>
            <a:lstStyle/>
            <a:p>
              <a:endParaRPr lang="en-US"/>
            </a:p>
          </p:txBody>
        </p:sp>
        <p:sp>
          <p:nvSpPr>
            <p:cNvPr id="10248" name="Oval 39"/>
            <p:cNvSpPr>
              <a:spLocks noChangeArrowheads="1"/>
            </p:cNvSpPr>
            <p:nvPr/>
          </p:nvSpPr>
          <p:spPr bwMode="auto">
            <a:xfrm>
              <a:off x="7181850" y="2381250"/>
              <a:ext cx="438150" cy="438150"/>
            </a:xfrm>
            <a:prstGeom prst="ellipse">
              <a:avLst/>
            </a:prstGeom>
            <a:solidFill>
              <a:srgbClr val="B5EDC2"/>
            </a:solidFill>
            <a:ln w="9525">
              <a:solidFill>
                <a:schemeClr val="tx1"/>
              </a:solidFill>
              <a:round/>
              <a:headEnd/>
              <a:tailEnd/>
            </a:ln>
          </p:spPr>
          <p:txBody>
            <a:bodyPr wrap="none" anchor="ctr"/>
            <a:lstStyle/>
            <a:p>
              <a:endParaRPr lang="en-US"/>
            </a:p>
          </p:txBody>
        </p:sp>
        <p:sp>
          <p:nvSpPr>
            <p:cNvPr id="10253" name="Oval 39"/>
            <p:cNvSpPr>
              <a:spLocks noChangeArrowheads="1"/>
            </p:cNvSpPr>
            <p:nvPr/>
          </p:nvSpPr>
          <p:spPr bwMode="auto">
            <a:xfrm>
              <a:off x="8858250" y="2362200"/>
              <a:ext cx="438150" cy="438150"/>
            </a:xfrm>
            <a:prstGeom prst="ellipse">
              <a:avLst/>
            </a:prstGeom>
            <a:solidFill>
              <a:srgbClr val="B5EDC2"/>
            </a:solidFill>
            <a:ln w="9525">
              <a:solidFill>
                <a:schemeClr val="tx1"/>
              </a:solidFill>
              <a:round/>
              <a:headEnd/>
              <a:tailEnd/>
            </a:ln>
          </p:spPr>
          <p:txBody>
            <a:bodyPr wrap="none" anchor="ctr"/>
            <a:lstStyle/>
            <a:p>
              <a:endParaRPr lang="en-US"/>
            </a:p>
          </p:txBody>
        </p:sp>
      </p:grpSp>
      <p:sp>
        <p:nvSpPr>
          <p:cNvPr id="68" name="Rectangle 67"/>
          <p:cNvSpPr/>
          <p:nvPr/>
        </p:nvSpPr>
        <p:spPr bwMode="auto">
          <a:xfrm>
            <a:off x="8458200" y="3048000"/>
            <a:ext cx="533400" cy="381000"/>
          </a:xfrm>
          <a:prstGeom prst="rect">
            <a:avLst/>
          </a:prstGeom>
          <a:solidFill>
            <a:srgbClr val="E8D1FF"/>
          </a:solidFill>
          <a:ln w="9525">
            <a:solidFill>
              <a:schemeClr val="tx1"/>
            </a:solidFill>
            <a:round/>
            <a:headEnd/>
            <a:tailEnd/>
          </a:ln>
        </p:spPr>
        <p:txBody>
          <a:bodyPr wrap="none" anchor="ctr"/>
          <a:lstStyle/>
          <a:p>
            <a:pPr algn="ctr">
              <a:defRPr/>
            </a:pPr>
            <a:r>
              <a:rPr lang="en-US" dirty="0">
                <a:solidFill>
                  <a:schemeClr val="tx1">
                    <a:lumMod val="95000"/>
                    <a:lumOff val="5000"/>
                  </a:schemeClr>
                </a:solidFill>
                <a:latin typeface="Calibri"/>
                <a:cs typeface="Calibri"/>
              </a:rPr>
              <a:t>400</a:t>
            </a:r>
          </a:p>
        </p:txBody>
      </p:sp>
      <p:sp>
        <p:nvSpPr>
          <p:cNvPr id="69" name="Rectangle 68"/>
          <p:cNvSpPr/>
          <p:nvPr/>
        </p:nvSpPr>
        <p:spPr bwMode="auto">
          <a:xfrm>
            <a:off x="9144000" y="3048000"/>
            <a:ext cx="533400" cy="381000"/>
          </a:xfrm>
          <a:prstGeom prst="rect">
            <a:avLst/>
          </a:prstGeom>
          <a:solidFill>
            <a:srgbClr val="E8D1FF"/>
          </a:solidFill>
          <a:ln w="9525">
            <a:solidFill>
              <a:schemeClr val="tx1"/>
            </a:solidFill>
            <a:round/>
            <a:headEnd/>
            <a:tailEnd/>
          </a:ln>
        </p:spPr>
        <p:txBody>
          <a:bodyPr wrap="none" anchor="ctr"/>
          <a:lstStyle/>
          <a:p>
            <a:pPr algn="ctr">
              <a:defRPr/>
            </a:pPr>
            <a:r>
              <a:rPr lang="en-US" dirty="0">
                <a:solidFill>
                  <a:schemeClr val="tx1">
                    <a:lumMod val="95000"/>
                    <a:lumOff val="5000"/>
                  </a:schemeClr>
                </a:solidFill>
                <a:latin typeface="Calibri"/>
                <a:cs typeface="Calibri"/>
              </a:rPr>
              <a:t>900</a:t>
            </a:r>
          </a:p>
        </p:txBody>
      </p:sp>
      <p:cxnSp>
        <p:nvCxnSpPr>
          <p:cNvPr id="10256" name="AutoShape 43"/>
          <p:cNvCxnSpPr>
            <a:cxnSpLocks noChangeShapeType="1"/>
            <a:stCxn id="10253" idx="4"/>
            <a:endCxn id="68" idx="0"/>
          </p:cNvCxnSpPr>
          <p:nvPr/>
        </p:nvCxnSpPr>
        <p:spPr bwMode="auto">
          <a:xfrm rot="5400000">
            <a:off x="8777288" y="2747963"/>
            <a:ext cx="247650" cy="352425"/>
          </a:xfrm>
          <a:prstGeom prst="straightConnector1">
            <a:avLst/>
          </a:prstGeom>
          <a:noFill/>
          <a:ln w="9525">
            <a:solidFill>
              <a:schemeClr val="tx1"/>
            </a:solidFill>
            <a:round/>
            <a:headEnd/>
            <a:tailEnd type="triangle" w="med" len="med"/>
          </a:ln>
        </p:spPr>
      </p:cxnSp>
      <p:cxnSp>
        <p:nvCxnSpPr>
          <p:cNvPr id="10257" name="AutoShape 43"/>
          <p:cNvCxnSpPr>
            <a:cxnSpLocks noChangeShapeType="1"/>
            <a:stCxn id="10259" idx="3"/>
            <a:endCxn id="10253" idx="0"/>
          </p:cNvCxnSpPr>
          <p:nvPr/>
        </p:nvCxnSpPr>
        <p:spPr bwMode="auto">
          <a:xfrm rot="16200000" flipH="1">
            <a:off x="8539162" y="1824037"/>
            <a:ext cx="228600" cy="847725"/>
          </a:xfrm>
          <a:prstGeom prst="straightConnector1">
            <a:avLst/>
          </a:prstGeom>
          <a:noFill/>
          <a:ln w="9525">
            <a:solidFill>
              <a:schemeClr val="tx1"/>
            </a:solidFill>
            <a:round/>
            <a:headEnd/>
            <a:tailEnd type="triangle" w="med" len="med"/>
          </a:ln>
        </p:spPr>
      </p:cxnSp>
      <p:cxnSp>
        <p:nvCxnSpPr>
          <p:cNvPr id="72" name="AutoShape 43"/>
          <p:cNvCxnSpPr>
            <a:cxnSpLocks noChangeShapeType="1"/>
            <a:stCxn id="10259" idx="3"/>
            <a:endCxn id="10248" idx="0"/>
          </p:cNvCxnSpPr>
          <p:nvPr/>
        </p:nvCxnSpPr>
        <p:spPr bwMode="auto">
          <a:xfrm rot="5400000">
            <a:off x="7691438" y="1843087"/>
            <a:ext cx="247650" cy="828675"/>
          </a:xfrm>
          <a:prstGeom prst="straightConnector1">
            <a:avLst/>
          </a:prstGeom>
          <a:ln w="12700">
            <a:solidFill>
              <a:schemeClr val="tx1"/>
            </a:solidFill>
            <a:headEnd/>
            <a:tailEnd type="triangle" w="med" len="med"/>
          </a:ln>
        </p:spPr>
        <p:style>
          <a:lnRef idx="1">
            <a:schemeClr val="accent2"/>
          </a:lnRef>
          <a:fillRef idx="0">
            <a:schemeClr val="accent2"/>
          </a:fillRef>
          <a:effectRef idx="0">
            <a:schemeClr val="accent2"/>
          </a:effectRef>
          <a:fontRef idx="minor">
            <a:schemeClr val="tx1"/>
          </a:fontRef>
        </p:style>
      </p:cxnSp>
      <p:sp>
        <p:nvSpPr>
          <p:cNvPr id="10259" name="Isosceles Triangle 72"/>
          <p:cNvSpPr>
            <a:spLocks noChangeArrowheads="1"/>
          </p:cNvSpPr>
          <p:nvPr/>
        </p:nvSpPr>
        <p:spPr bwMode="auto">
          <a:xfrm>
            <a:off x="8001000" y="1752600"/>
            <a:ext cx="457200" cy="381000"/>
          </a:xfrm>
          <a:prstGeom prst="triangle">
            <a:avLst>
              <a:gd name="adj" fmla="val 50000"/>
            </a:avLst>
          </a:prstGeom>
          <a:solidFill>
            <a:srgbClr val="99CCFF"/>
          </a:solidFill>
          <a:ln w="9525">
            <a:solidFill>
              <a:schemeClr val="tx1"/>
            </a:solidFill>
            <a:round/>
            <a:headEnd/>
            <a:tailEnd/>
          </a:ln>
        </p:spPr>
        <p:txBody>
          <a:bodyPr wrap="none" anchor="ct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4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37"/>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smtClean="0"/>
              <a:t>Utilities</a:t>
            </a:r>
          </a:p>
        </p:txBody>
      </p:sp>
      <p:sp>
        <p:nvSpPr>
          <p:cNvPr id="20483" name="Rectangle 3"/>
          <p:cNvSpPr>
            <a:spLocks noGrp="1" noChangeArrowheads="1"/>
          </p:cNvSpPr>
          <p:nvPr>
            <p:ph idx="1"/>
          </p:nvPr>
        </p:nvSpPr>
        <p:spPr>
          <a:xfrm>
            <a:off x="457200" y="1600200"/>
            <a:ext cx="5334000" cy="4525963"/>
          </a:xfrm>
        </p:spPr>
        <p:txBody>
          <a:bodyPr/>
          <a:lstStyle/>
          <a:p>
            <a:pPr>
              <a:lnSpc>
                <a:spcPct val="80000"/>
              </a:lnSpc>
            </a:pPr>
            <a:r>
              <a:rPr lang="en-US" sz="2400" dirty="0" smtClean="0">
                <a:solidFill>
                  <a:srgbClr val="CC0000"/>
                </a:solidFill>
              </a:rPr>
              <a:t>Utilities are functions from outcomes (states of the world) to real numbers that describe an agent’s preferences</a:t>
            </a:r>
          </a:p>
          <a:p>
            <a:pPr lvl="1">
              <a:lnSpc>
                <a:spcPct val="80000"/>
              </a:lnSpc>
            </a:pPr>
            <a:endParaRPr lang="en-US" sz="2000" dirty="0" smtClean="0"/>
          </a:p>
          <a:p>
            <a:pPr>
              <a:lnSpc>
                <a:spcPct val="80000"/>
              </a:lnSpc>
            </a:pPr>
            <a:r>
              <a:rPr lang="en-US" sz="2400" dirty="0" smtClean="0"/>
              <a:t>Where do utilities come from?</a:t>
            </a:r>
          </a:p>
          <a:p>
            <a:pPr lvl="1">
              <a:lnSpc>
                <a:spcPct val="80000"/>
              </a:lnSpc>
            </a:pPr>
            <a:r>
              <a:rPr lang="en-US" sz="2000" dirty="0" smtClean="0"/>
              <a:t>In a game, may be simple (+1/-1)</a:t>
            </a:r>
          </a:p>
          <a:p>
            <a:pPr lvl="1">
              <a:lnSpc>
                <a:spcPct val="80000"/>
              </a:lnSpc>
            </a:pPr>
            <a:r>
              <a:rPr lang="en-US" sz="2000" dirty="0" smtClean="0"/>
              <a:t>Utilities summarize the agent’s goals</a:t>
            </a:r>
          </a:p>
          <a:p>
            <a:pPr lvl="1">
              <a:lnSpc>
                <a:spcPct val="80000"/>
              </a:lnSpc>
            </a:pPr>
            <a:r>
              <a:rPr lang="en-US" sz="2000" dirty="0" smtClean="0"/>
              <a:t>Theorem: any “rational” preferences can be summarized as a utility function</a:t>
            </a:r>
          </a:p>
          <a:p>
            <a:pPr lvl="1">
              <a:lnSpc>
                <a:spcPct val="80000"/>
              </a:lnSpc>
            </a:pPr>
            <a:endParaRPr lang="en-US" sz="2000" dirty="0" smtClean="0"/>
          </a:p>
          <a:p>
            <a:pPr>
              <a:lnSpc>
                <a:spcPct val="80000"/>
              </a:lnSpc>
            </a:pPr>
            <a:r>
              <a:rPr lang="en-US" sz="2400" dirty="0" smtClean="0"/>
              <a:t>We hard-wire utilities and let behaviors emerge</a:t>
            </a:r>
          </a:p>
          <a:p>
            <a:pPr lvl="1">
              <a:lnSpc>
                <a:spcPct val="80000"/>
              </a:lnSpc>
            </a:pPr>
            <a:r>
              <a:rPr lang="en-US" sz="2000" dirty="0" smtClean="0"/>
              <a:t>Why don’t we let agents pick utilities?</a:t>
            </a:r>
          </a:p>
          <a:p>
            <a:pPr lvl="1">
              <a:lnSpc>
                <a:spcPct val="80000"/>
              </a:lnSpc>
            </a:pPr>
            <a:r>
              <a:rPr lang="en-US" sz="2000" dirty="0" smtClean="0"/>
              <a:t>Why don’t we prescribe behaviors?</a:t>
            </a:r>
          </a:p>
          <a:p>
            <a:pPr>
              <a:lnSpc>
                <a:spcPct val="80000"/>
              </a:lnSpc>
              <a:buFont typeface="Wingdings" pitchFamily="2" charset="2"/>
              <a:buNone/>
            </a:pPr>
            <a:endParaRPr lang="en-US" sz="2400" dirty="0" smtClean="0"/>
          </a:p>
        </p:txBody>
      </p:sp>
      <p:pic>
        <p:nvPicPr>
          <p:cNvPr id="5121" name="Picture 1"/>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9830343" y="1905000"/>
            <a:ext cx="1446714" cy="2133600"/>
          </a:xfrm>
          <a:prstGeom prst="rect">
            <a:avLst/>
          </a:prstGeom>
          <a:noFill/>
        </p:spPr>
      </p:pic>
      <p:pic>
        <p:nvPicPr>
          <p:cNvPr id="13" name="Picture 1" descr="C:\Users\Dan\Dropbox\Office\CS 188\Ketrina Art\Utilities\IceCreamUtilities.png"/>
          <p:cNvPicPr>
            <a:picLocks noChangeAspect="1" noChangeArrowheads="1"/>
          </p:cNvPicPr>
          <p:nvPr/>
        </p:nvPicPr>
        <p:blipFill>
          <a:blip r:embed="rId3" cstate="print"/>
          <a:srcRect l="57903" t="75000" r="32764" b="9000"/>
          <a:stretch>
            <a:fillRect/>
          </a:stretch>
        </p:blipFill>
        <p:spPr bwMode="auto">
          <a:xfrm>
            <a:off x="6477000" y="2667000"/>
            <a:ext cx="1066800" cy="1219200"/>
          </a:xfrm>
          <a:prstGeom prst="rect">
            <a:avLst/>
          </a:prstGeom>
          <a:noFill/>
        </p:spPr>
      </p:pic>
      <p:pic>
        <p:nvPicPr>
          <p:cNvPr id="16" name="Picture 1" descr="C:\Users\Dan\Dropbox\Office\CS 188\Ketrina Art\Utilities\IceCreamUtilities.png"/>
          <p:cNvPicPr>
            <a:picLocks noChangeAspect="1" noChangeArrowheads="1"/>
          </p:cNvPicPr>
          <p:nvPr/>
        </p:nvPicPr>
        <p:blipFill>
          <a:blip r:embed="rId3" cstate="print"/>
          <a:srcRect l="41236" t="67000" r="48764" b="9000"/>
          <a:stretch>
            <a:fillRect/>
          </a:stretch>
        </p:blipFill>
        <p:spPr bwMode="auto">
          <a:xfrm>
            <a:off x="8077200" y="2133600"/>
            <a:ext cx="1143000" cy="1828800"/>
          </a:xfrm>
          <a:prstGeom prst="rect">
            <a:avLst/>
          </a:prstGeom>
          <a:noFill/>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8" name="Picture 4"/>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057400" y="4114800"/>
            <a:ext cx="2492375" cy="2492375"/>
          </a:xfrm>
          <a:prstGeom prst="rect">
            <a:avLst/>
          </a:prstGeom>
          <a:noFill/>
          <a:extLst>
            <a:ext uri="{909E8E84-426E-40dd-AFC4-6F175D3DCCD1}">
              <a14:hiddenFill xmlns="" xmlns:a14="http://schemas.microsoft.com/office/drawing/2010/main">
                <a:solidFill>
                  <a:srgbClr val="FFFFFF"/>
                </a:solidFill>
              </a14:hiddenFill>
            </a:ext>
          </a:extLst>
        </p:spPr>
      </p:pic>
      <p:pic>
        <p:nvPicPr>
          <p:cNvPr id="6149" name="Picture 5"/>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5712469" y="4411212"/>
            <a:ext cx="2748262" cy="2255838"/>
          </a:xfrm>
          <a:prstGeom prst="rect">
            <a:avLst/>
          </a:prstGeom>
          <a:noFill/>
          <a:extLst>
            <a:ext uri="{909E8E84-426E-40dd-AFC4-6F175D3DCCD1}">
              <a14:hiddenFill xmlns="" xmlns:a14="http://schemas.microsoft.com/office/drawing/2010/main">
                <a:solidFill>
                  <a:srgbClr val="FFFFFF"/>
                </a:solidFill>
              </a14:hiddenFill>
            </a:ext>
          </a:extLst>
        </p:spPr>
      </p:pic>
      <p:pic>
        <p:nvPicPr>
          <p:cNvPr id="6147" name="Picture 3"/>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8610600" y="4343400"/>
            <a:ext cx="2233454" cy="2309812"/>
          </a:xfrm>
          <a:prstGeom prst="rect">
            <a:avLst/>
          </a:prstGeom>
          <a:noFill/>
          <a:extLst>
            <a:ext uri="{909E8E84-426E-40dd-AFC4-6F175D3DCCD1}">
              <a14:hiddenFill xmlns="" xmlns:a14="http://schemas.microsoft.com/office/drawing/2010/main">
                <a:solidFill>
                  <a:srgbClr val="FFFFFF"/>
                </a:solidFill>
              </a14:hiddenFill>
            </a:ext>
          </a:extLst>
        </p:spPr>
      </p:pic>
      <p:sp>
        <p:nvSpPr>
          <p:cNvPr id="21506" name="Rectangle 2"/>
          <p:cNvSpPr>
            <a:spLocks noGrp="1" noChangeArrowheads="1"/>
          </p:cNvSpPr>
          <p:nvPr>
            <p:ph type="title"/>
          </p:nvPr>
        </p:nvSpPr>
        <p:spPr/>
        <p:txBody>
          <a:bodyPr/>
          <a:lstStyle/>
          <a:p>
            <a:r>
              <a:rPr lang="en-US" sz="4000" smtClean="0"/>
              <a:t>Utilities: Uncertain Outcomes</a:t>
            </a:r>
          </a:p>
        </p:txBody>
      </p:sp>
      <p:sp>
        <p:nvSpPr>
          <p:cNvPr id="14" name="Isosceles Triangle 13"/>
          <p:cNvSpPr/>
          <p:nvPr/>
        </p:nvSpPr>
        <p:spPr>
          <a:xfrm>
            <a:off x="5257800" y="1676400"/>
            <a:ext cx="762000" cy="533400"/>
          </a:xfrm>
          <a:prstGeom prst="triangle">
            <a:avLst/>
          </a:prstGeom>
          <a:solidFill>
            <a:srgbClr val="99CC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000">
              <a:latin typeface="Calibri" pitchFamily="34" charset="0"/>
            </a:endParaRPr>
          </a:p>
        </p:txBody>
      </p:sp>
      <p:sp>
        <p:nvSpPr>
          <p:cNvPr id="15" name="Oval 14"/>
          <p:cNvSpPr/>
          <p:nvPr/>
        </p:nvSpPr>
        <p:spPr>
          <a:xfrm>
            <a:off x="2895600" y="2819400"/>
            <a:ext cx="609600" cy="609600"/>
          </a:xfrm>
          <a:prstGeom prst="ellipse">
            <a:avLst/>
          </a:prstGeom>
          <a:solidFill>
            <a:srgbClr val="B5EDC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000">
              <a:latin typeface="Calibri" pitchFamily="34" charset="0"/>
            </a:endParaRPr>
          </a:p>
        </p:txBody>
      </p:sp>
      <p:sp>
        <p:nvSpPr>
          <p:cNvPr id="16" name="Oval 15"/>
          <p:cNvSpPr/>
          <p:nvPr/>
        </p:nvSpPr>
        <p:spPr>
          <a:xfrm>
            <a:off x="7848600" y="2819400"/>
            <a:ext cx="609600" cy="609600"/>
          </a:xfrm>
          <a:prstGeom prst="ellipse">
            <a:avLst/>
          </a:prstGeom>
          <a:solidFill>
            <a:srgbClr val="B5EDC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000">
              <a:latin typeface="Calibri" pitchFamily="34" charset="0"/>
            </a:endParaRPr>
          </a:p>
        </p:txBody>
      </p:sp>
      <p:cxnSp>
        <p:nvCxnSpPr>
          <p:cNvPr id="18" name="Straight Arrow Connector 17"/>
          <p:cNvCxnSpPr>
            <a:stCxn id="14" idx="3"/>
            <a:endCxn id="16" idx="0"/>
          </p:cNvCxnSpPr>
          <p:nvPr/>
        </p:nvCxnSpPr>
        <p:spPr>
          <a:xfrm>
            <a:off x="5638800" y="2209800"/>
            <a:ext cx="2514600" cy="609600"/>
          </a:xfrm>
          <a:prstGeom prst="straightConnector1">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14" idx="3"/>
            <a:endCxn id="15" idx="0"/>
          </p:cNvCxnSpPr>
          <p:nvPr/>
        </p:nvCxnSpPr>
        <p:spPr>
          <a:xfrm flipH="1">
            <a:off x="3200400" y="2209800"/>
            <a:ext cx="2438400" cy="609600"/>
          </a:xfrm>
          <a:prstGeom prst="straightConnector1">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15" idx="4"/>
          </p:cNvCxnSpPr>
          <p:nvPr/>
        </p:nvCxnSpPr>
        <p:spPr>
          <a:xfrm>
            <a:off x="3200400" y="3429000"/>
            <a:ext cx="0" cy="914400"/>
          </a:xfrm>
          <a:prstGeom prst="straightConnector1">
            <a:avLst/>
          </a:prstGeom>
          <a:ln w="28575">
            <a:solidFill>
              <a:schemeClr val="tx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8153400" y="3429000"/>
            <a:ext cx="1143000" cy="914400"/>
          </a:xfrm>
          <a:prstGeom prst="straightConnector1">
            <a:avLst/>
          </a:prstGeom>
          <a:ln w="28575">
            <a:solidFill>
              <a:schemeClr val="tx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stCxn id="16" idx="4"/>
          </p:cNvCxnSpPr>
          <p:nvPr/>
        </p:nvCxnSpPr>
        <p:spPr>
          <a:xfrm flipH="1">
            <a:off x="7086600" y="3429000"/>
            <a:ext cx="1066800" cy="914402"/>
          </a:xfrm>
          <a:prstGeom prst="straightConnector1">
            <a:avLst/>
          </a:prstGeom>
          <a:ln w="28575">
            <a:solidFill>
              <a:schemeClr val="tx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21517" name="TextBox 29"/>
          <p:cNvSpPr txBox="1">
            <a:spLocks noChangeArrowheads="1"/>
          </p:cNvSpPr>
          <p:nvPr/>
        </p:nvSpPr>
        <p:spPr bwMode="auto">
          <a:xfrm>
            <a:off x="4191000" y="1219200"/>
            <a:ext cx="2971800" cy="400110"/>
          </a:xfrm>
          <a:prstGeom prst="rect">
            <a:avLst/>
          </a:prstGeom>
          <a:noFill/>
          <a:ln w="9525">
            <a:noFill/>
            <a:miter lim="800000"/>
            <a:headEnd/>
            <a:tailEnd/>
          </a:ln>
        </p:spPr>
        <p:txBody>
          <a:bodyPr>
            <a:spAutoFit/>
          </a:bodyPr>
          <a:lstStyle/>
          <a:p>
            <a:pPr algn="ctr"/>
            <a:r>
              <a:rPr lang="en-US" sz="2000" dirty="0">
                <a:latin typeface="Calibri" pitchFamily="34" charset="0"/>
              </a:rPr>
              <a:t>Getting ice cream</a:t>
            </a:r>
          </a:p>
        </p:txBody>
      </p:sp>
      <p:sp>
        <p:nvSpPr>
          <p:cNvPr id="21518" name="TextBox 30"/>
          <p:cNvSpPr txBox="1">
            <a:spLocks noChangeArrowheads="1"/>
          </p:cNvSpPr>
          <p:nvPr/>
        </p:nvSpPr>
        <p:spPr bwMode="auto">
          <a:xfrm>
            <a:off x="2971800" y="2133600"/>
            <a:ext cx="2438400" cy="400110"/>
          </a:xfrm>
          <a:prstGeom prst="rect">
            <a:avLst/>
          </a:prstGeom>
          <a:noFill/>
          <a:ln w="9525">
            <a:noFill/>
            <a:miter lim="800000"/>
            <a:headEnd/>
            <a:tailEnd/>
          </a:ln>
        </p:spPr>
        <p:txBody>
          <a:bodyPr wrap="square">
            <a:spAutoFit/>
          </a:bodyPr>
          <a:lstStyle/>
          <a:p>
            <a:r>
              <a:rPr lang="en-US" sz="2000" dirty="0" smtClean="0">
                <a:latin typeface="Calibri" pitchFamily="34" charset="0"/>
              </a:rPr>
              <a:t>Get Single</a:t>
            </a:r>
            <a:endParaRPr lang="en-US" sz="2000" dirty="0">
              <a:latin typeface="Calibri" pitchFamily="34" charset="0"/>
            </a:endParaRPr>
          </a:p>
        </p:txBody>
      </p:sp>
      <p:sp>
        <p:nvSpPr>
          <p:cNvPr id="21519" name="TextBox 31"/>
          <p:cNvSpPr txBox="1">
            <a:spLocks noChangeArrowheads="1"/>
          </p:cNvSpPr>
          <p:nvPr/>
        </p:nvSpPr>
        <p:spPr bwMode="auto">
          <a:xfrm>
            <a:off x="7162800" y="2133600"/>
            <a:ext cx="1600200" cy="400110"/>
          </a:xfrm>
          <a:prstGeom prst="rect">
            <a:avLst/>
          </a:prstGeom>
          <a:noFill/>
          <a:ln w="9525">
            <a:noFill/>
            <a:miter lim="800000"/>
            <a:headEnd/>
            <a:tailEnd/>
          </a:ln>
        </p:spPr>
        <p:txBody>
          <a:bodyPr wrap="square">
            <a:spAutoFit/>
          </a:bodyPr>
          <a:lstStyle/>
          <a:p>
            <a:r>
              <a:rPr lang="en-US" sz="2000" dirty="0" smtClean="0">
                <a:latin typeface="Calibri" pitchFamily="34" charset="0"/>
              </a:rPr>
              <a:t>Get Double</a:t>
            </a:r>
            <a:endParaRPr lang="en-US" sz="2000" dirty="0">
              <a:latin typeface="Calibri" pitchFamily="34" charset="0"/>
            </a:endParaRPr>
          </a:p>
        </p:txBody>
      </p:sp>
      <p:sp>
        <p:nvSpPr>
          <p:cNvPr id="15376" name="TextBox 36"/>
          <p:cNvSpPr txBox="1">
            <a:spLocks noChangeArrowheads="1"/>
          </p:cNvSpPr>
          <p:nvPr/>
        </p:nvSpPr>
        <p:spPr bwMode="auto">
          <a:xfrm>
            <a:off x="6705600" y="3581400"/>
            <a:ext cx="1066800" cy="400110"/>
          </a:xfrm>
          <a:prstGeom prst="rect">
            <a:avLst/>
          </a:prstGeom>
          <a:noFill/>
          <a:ln w="9525">
            <a:noFill/>
            <a:miter lim="800000"/>
            <a:headEnd/>
            <a:tailEnd/>
          </a:ln>
        </p:spPr>
        <p:txBody>
          <a:bodyPr>
            <a:spAutoFit/>
          </a:bodyPr>
          <a:lstStyle/>
          <a:p>
            <a:r>
              <a:rPr lang="en-US" sz="2000" dirty="0">
                <a:latin typeface="Calibri" pitchFamily="34" charset="0"/>
              </a:rPr>
              <a:t>Oops</a:t>
            </a:r>
          </a:p>
        </p:txBody>
      </p:sp>
      <p:sp>
        <p:nvSpPr>
          <p:cNvPr id="15377" name="TextBox 37"/>
          <p:cNvSpPr txBox="1">
            <a:spLocks noChangeArrowheads="1"/>
          </p:cNvSpPr>
          <p:nvPr/>
        </p:nvSpPr>
        <p:spPr bwMode="auto">
          <a:xfrm>
            <a:off x="8947640" y="3581400"/>
            <a:ext cx="1066800" cy="400110"/>
          </a:xfrm>
          <a:prstGeom prst="rect">
            <a:avLst/>
          </a:prstGeom>
          <a:noFill/>
          <a:ln w="9525">
            <a:noFill/>
            <a:miter lim="800000"/>
            <a:headEnd/>
            <a:tailEnd/>
          </a:ln>
        </p:spPr>
        <p:txBody>
          <a:bodyPr>
            <a:spAutoFit/>
          </a:bodyPr>
          <a:lstStyle/>
          <a:p>
            <a:r>
              <a:rPr lang="en-US" sz="2000" dirty="0" smtClean="0">
                <a:latin typeface="Calibri" pitchFamily="34" charset="0"/>
              </a:rPr>
              <a:t>Whew!</a:t>
            </a:r>
            <a:endParaRPr lang="en-US" sz="2000" dirty="0">
              <a:latin typeface="Calibri"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14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37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14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37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1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76" grpId="0"/>
      <p:bldP spid="15377"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1" name="Picture 3"/>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5127817" y="4584660"/>
            <a:ext cx="6506002" cy="1771616"/>
          </a:xfrm>
          <a:prstGeom prst="rect">
            <a:avLst/>
          </a:prstGeom>
          <a:noFill/>
          <a:extLst>
            <a:ext uri="{909E8E84-426E-40dd-AFC4-6F175D3DCCD1}">
              <a14:hiddenFill xmlns="" xmlns:a14="http://schemas.microsoft.com/office/drawing/2010/main">
                <a:solidFill>
                  <a:srgbClr val="FFFFFF"/>
                </a:solidFill>
              </a14:hiddenFill>
            </a:ext>
          </a:extLst>
        </p:spPr>
      </p:pic>
      <p:sp>
        <p:nvSpPr>
          <p:cNvPr id="22530" name="Rectangle 2"/>
          <p:cNvSpPr>
            <a:spLocks noGrp="1" noChangeArrowheads="1"/>
          </p:cNvSpPr>
          <p:nvPr>
            <p:ph type="title"/>
          </p:nvPr>
        </p:nvSpPr>
        <p:spPr/>
        <p:txBody>
          <a:bodyPr/>
          <a:lstStyle/>
          <a:p>
            <a:r>
              <a:rPr lang="en-US" smtClean="0"/>
              <a:t>Preferences</a:t>
            </a:r>
          </a:p>
        </p:txBody>
      </p:sp>
      <p:sp>
        <p:nvSpPr>
          <p:cNvPr id="22531" name="Rectangle 3"/>
          <p:cNvSpPr>
            <a:spLocks noGrp="1" noChangeArrowheads="1"/>
          </p:cNvSpPr>
          <p:nvPr>
            <p:ph idx="1"/>
          </p:nvPr>
        </p:nvSpPr>
        <p:spPr>
          <a:xfrm>
            <a:off x="457200" y="1600200"/>
            <a:ext cx="5867400" cy="4525963"/>
          </a:xfrm>
        </p:spPr>
        <p:txBody>
          <a:bodyPr/>
          <a:lstStyle/>
          <a:p>
            <a:r>
              <a:rPr lang="en-US" sz="2400" dirty="0" smtClean="0"/>
              <a:t>An agent must have preferences among:</a:t>
            </a:r>
          </a:p>
          <a:p>
            <a:pPr lvl="1"/>
            <a:r>
              <a:rPr lang="en-US" sz="2000" dirty="0" smtClean="0"/>
              <a:t>Prizes: </a:t>
            </a:r>
            <a:r>
              <a:rPr lang="en-US" sz="2400" i="1" dirty="0" smtClean="0">
                <a:solidFill>
                  <a:srgbClr val="CC0000"/>
                </a:solidFill>
                <a:latin typeface="Times New Roman" pitchFamily="18" charset="0"/>
                <a:cs typeface="Times New Roman" pitchFamily="18" charset="0"/>
              </a:rPr>
              <a:t>A, B</a:t>
            </a:r>
            <a:r>
              <a:rPr lang="en-US" sz="2000" dirty="0" smtClean="0"/>
              <a:t>, etc.</a:t>
            </a:r>
          </a:p>
          <a:p>
            <a:pPr lvl="1"/>
            <a:r>
              <a:rPr lang="en-US" sz="2000" dirty="0" smtClean="0"/>
              <a:t>Lotteries: situations with uncertain prizes</a:t>
            </a:r>
          </a:p>
          <a:p>
            <a:endParaRPr lang="en-US" sz="2400" dirty="0" smtClean="0"/>
          </a:p>
          <a:p>
            <a:pPr lvl="1"/>
            <a:endParaRPr lang="en-US" sz="2000" dirty="0" smtClean="0"/>
          </a:p>
          <a:p>
            <a:pPr lvl="1"/>
            <a:endParaRPr lang="en-US" sz="2000" dirty="0" smtClean="0"/>
          </a:p>
          <a:p>
            <a:r>
              <a:rPr lang="en-US" sz="2400" dirty="0" smtClean="0"/>
              <a:t>Notation:</a:t>
            </a:r>
          </a:p>
          <a:p>
            <a:pPr lvl="1"/>
            <a:r>
              <a:rPr lang="en-US" sz="2000" dirty="0" smtClean="0"/>
              <a:t>Preference:</a:t>
            </a:r>
          </a:p>
          <a:p>
            <a:pPr lvl="1"/>
            <a:r>
              <a:rPr lang="en-US" sz="2000" dirty="0" smtClean="0"/>
              <a:t>Indifference:</a:t>
            </a:r>
          </a:p>
          <a:p>
            <a:endParaRPr lang="en-US" sz="2400" dirty="0" smtClean="0"/>
          </a:p>
        </p:txBody>
      </p:sp>
      <p:pic>
        <p:nvPicPr>
          <p:cNvPr id="22533" name="Picture 5" descr="txp_fig"/>
          <p:cNvPicPr>
            <a:picLocks noChangeAspect="1" noChangeArrowheads="1"/>
          </p:cNvPicPr>
          <p:nvPr>
            <p:custDataLst>
              <p:tags r:id="rId1"/>
            </p:custDataLst>
          </p:nvPr>
        </p:nvPicPr>
        <p:blipFill>
          <a:blip r:embed="rId7" cstate="print"/>
          <a:srcRect r="85012" b="-16667"/>
          <a:stretch>
            <a:fillRect/>
          </a:stretch>
        </p:blipFill>
        <p:spPr bwMode="auto">
          <a:xfrm>
            <a:off x="2743200" y="4876800"/>
            <a:ext cx="914400" cy="255588"/>
          </a:xfrm>
          <a:prstGeom prst="rect">
            <a:avLst/>
          </a:prstGeom>
          <a:noFill/>
          <a:ln w="9525">
            <a:noFill/>
            <a:miter lim="800000"/>
            <a:headEnd/>
            <a:tailEnd/>
          </a:ln>
        </p:spPr>
      </p:pic>
      <p:pic>
        <p:nvPicPr>
          <p:cNvPr id="22534" name="Picture 6" descr="txp_fig"/>
          <p:cNvPicPr>
            <a:picLocks noChangeAspect="1" noChangeArrowheads="1"/>
          </p:cNvPicPr>
          <p:nvPr>
            <p:custDataLst>
              <p:tags r:id="rId2"/>
            </p:custDataLst>
          </p:nvPr>
        </p:nvPicPr>
        <p:blipFill>
          <a:blip r:embed="rId8" cstate="print"/>
          <a:srcRect r="77951" b="13253"/>
          <a:stretch>
            <a:fillRect/>
          </a:stretch>
        </p:blipFill>
        <p:spPr bwMode="auto">
          <a:xfrm>
            <a:off x="2743200" y="4522176"/>
            <a:ext cx="990600" cy="228600"/>
          </a:xfrm>
          <a:prstGeom prst="rect">
            <a:avLst/>
          </a:prstGeom>
          <a:noFill/>
          <a:ln w="9525">
            <a:noFill/>
            <a:miter lim="800000"/>
            <a:headEnd/>
            <a:tailEnd/>
          </a:ln>
        </p:spPr>
      </p:pic>
      <p:pic>
        <p:nvPicPr>
          <p:cNvPr id="22536" name="Picture 8" descr="txp_fig"/>
          <p:cNvPicPr>
            <a:picLocks noChangeAspect="1" noChangeArrowheads="1"/>
          </p:cNvPicPr>
          <p:nvPr>
            <p:custDataLst>
              <p:tags r:id="rId3"/>
            </p:custDataLst>
          </p:nvPr>
        </p:nvPicPr>
        <p:blipFill>
          <a:blip r:embed="rId9" cstate="print"/>
          <a:srcRect/>
          <a:stretch>
            <a:fillRect/>
          </a:stretch>
        </p:blipFill>
        <p:spPr bwMode="auto">
          <a:xfrm>
            <a:off x="1905000" y="3048000"/>
            <a:ext cx="2997200" cy="292100"/>
          </a:xfrm>
          <a:prstGeom prst="rect">
            <a:avLst/>
          </a:prstGeom>
          <a:noFill/>
          <a:ln w="9525">
            <a:noFill/>
            <a:miter lim="800000"/>
            <a:headEnd/>
            <a:tailEnd/>
          </a:ln>
        </p:spPr>
      </p:pic>
      <p:sp>
        <p:nvSpPr>
          <p:cNvPr id="10" name="Oval 9"/>
          <p:cNvSpPr/>
          <p:nvPr/>
        </p:nvSpPr>
        <p:spPr>
          <a:xfrm>
            <a:off x="9677400" y="2219980"/>
            <a:ext cx="457200" cy="457200"/>
          </a:xfrm>
          <a:prstGeom prst="ellipse">
            <a:avLst/>
          </a:prstGeom>
          <a:solidFill>
            <a:srgbClr val="B5EDC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cxnSp>
        <p:nvCxnSpPr>
          <p:cNvPr id="11" name="Straight Arrow Connector 10"/>
          <p:cNvCxnSpPr>
            <a:stCxn id="10" idx="4"/>
          </p:cNvCxnSpPr>
          <p:nvPr/>
        </p:nvCxnSpPr>
        <p:spPr>
          <a:xfrm flipH="1">
            <a:off x="9144000" y="2677180"/>
            <a:ext cx="762000" cy="914400"/>
          </a:xfrm>
          <a:prstGeom prst="straightConnector1">
            <a:avLst/>
          </a:prstGeom>
          <a:ln w="28575">
            <a:solidFill>
              <a:schemeClr val="tx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9906000" y="2677180"/>
            <a:ext cx="838200" cy="914400"/>
          </a:xfrm>
          <a:prstGeom prst="straightConnector1">
            <a:avLst/>
          </a:prstGeom>
          <a:ln w="28575">
            <a:solidFill>
              <a:schemeClr val="tx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8839200" y="3591580"/>
            <a:ext cx="2514600" cy="523220"/>
          </a:xfrm>
          <a:prstGeom prst="rect">
            <a:avLst/>
          </a:prstGeom>
          <a:noFill/>
        </p:spPr>
        <p:txBody>
          <a:bodyPr wrap="square" rtlCol="0">
            <a:spAutoFit/>
          </a:bodyPr>
          <a:lstStyle/>
          <a:p>
            <a:r>
              <a:rPr lang="en-US" sz="2800" i="1" dirty="0" smtClean="0">
                <a:solidFill>
                  <a:srgbClr val="C00000"/>
                </a:solidFill>
                <a:latin typeface="Times New Roman" pitchFamily="18" charset="0"/>
                <a:cs typeface="Times New Roman" pitchFamily="18" charset="0"/>
              </a:rPr>
              <a:t>A                  B</a:t>
            </a:r>
            <a:endParaRPr lang="en-US" sz="2800" i="1" dirty="0">
              <a:solidFill>
                <a:srgbClr val="C00000"/>
              </a:solidFill>
              <a:latin typeface="Times New Roman" pitchFamily="18" charset="0"/>
              <a:cs typeface="Times New Roman" pitchFamily="18" charset="0"/>
            </a:endParaRPr>
          </a:p>
        </p:txBody>
      </p:sp>
      <p:sp>
        <p:nvSpPr>
          <p:cNvPr id="24" name="TextBox 23"/>
          <p:cNvSpPr txBox="1"/>
          <p:nvPr/>
        </p:nvSpPr>
        <p:spPr>
          <a:xfrm>
            <a:off x="9067800" y="2753380"/>
            <a:ext cx="2514600" cy="461665"/>
          </a:xfrm>
          <a:prstGeom prst="rect">
            <a:avLst/>
          </a:prstGeom>
          <a:noFill/>
        </p:spPr>
        <p:txBody>
          <a:bodyPr wrap="square" rtlCol="0">
            <a:spAutoFit/>
          </a:bodyPr>
          <a:lstStyle/>
          <a:p>
            <a:r>
              <a:rPr lang="en-US" sz="2400" i="1" dirty="0" smtClean="0">
                <a:latin typeface="Times New Roman" pitchFamily="18" charset="0"/>
                <a:cs typeface="Times New Roman" pitchFamily="18" charset="0"/>
              </a:rPr>
              <a:t>p                </a:t>
            </a:r>
            <a:r>
              <a:rPr lang="en-US" sz="2400" dirty="0" smtClean="0">
                <a:latin typeface="Times New Roman" pitchFamily="18" charset="0"/>
                <a:cs typeface="Times New Roman" pitchFamily="18" charset="0"/>
              </a:rPr>
              <a:t>1</a:t>
            </a:r>
            <a:r>
              <a:rPr lang="en-US" sz="2400" i="1" dirty="0" smtClean="0">
                <a:latin typeface="Times New Roman" pitchFamily="18" charset="0"/>
                <a:cs typeface="Times New Roman" pitchFamily="18" charset="0"/>
              </a:rPr>
              <a:t>-p</a:t>
            </a:r>
            <a:endParaRPr lang="en-US" sz="2400" i="1" dirty="0">
              <a:latin typeface="Times New Roman" pitchFamily="18" charset="0"/>
              <a:cs typeface="Times New Roman" pitchFamily="18" charset="0"/>
            </a:endParaRPr>
          </a:p>
        </p:txBody>
      </p:sp>
      <p:sp>
        <p:nvSpPr>
          <p:cNvPr id="25" name="Rounded Rectangle 24"/>
          <p:cNvSpPr/>
          <p:nvPr/>
        </p:nvSpPr>
        <p:spPr>
          <a:xfrm>
            <a:off x="8534400" y="2057400"/>
            <a:ext cx="2819400" cy="21336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p:cNvSpPr txBox="1"/>
          <p:nvPr/>
        </p:nvSpPr>
        <p:spPr>
          <a:xfrm>
            <a:off x="9067800" y="1447800"/>
            <a:ext cx="2514600" cy="523220"/>
          </a:xfrm>
          <a:prstGeom prst="rect">
            <a:avLst/>
          </a:prstGeom>
          <a:noFill/>
        </p:spPr>
        <p:txBody>
          <a:bodyPr wrap="square" rtlCol="0">
            <a:spAutoFit/>
          </a:bodyPr>
          <a:lstStyle/>
          <a:p>
            <a:r>
              <a:rPr lang="en-US" sz="2800" dirty="0" smtClean="0">
                <a:latin typeface="Calibri" pitchFamily="34" charset="0"/>
                <a:cs typeface="Times New Roman" pitchFamily="18" charset="0"/>
              </a:rPr>
              <a:t>  A Lottery</a:t>
            </a:r>
            <a:endParaRPr lang="en-US" sz="2800" i="1" dirty="0">
              <a:latin typeface="Times New Roman" pitchFamily="18" charset="0"/>
              <a:cs typeface="Times New Roman" pitchFamily="18" charset="0"/>
            </a:endParaRPr>
          </a:p>
        </p:txBody>
      </p:sp>
      <p:sp>
        <p:nvSpPr>
          <p:cNvPr id="27" name="TextBox 26"/>
          <p:cNvSpPr txBox="1"/>
          <p:nvPr/>
        </p:nvSpPr>
        <p:spPr>
          <a:xfrm>
            <a:off x="6477000" y="1447800"/>
            <a:ext cx="2514600" cy="523220"/>
          </a:xfrm>
          <a:prstGeom prst="rect">
            <a:avLst/>
          </a:prstGeom>
          <a:noFill/>
        </p:spPr>
        <p:txBody>
          <a:bodyPr wrap="square" rtlCol="0">
            <a:spAutoFit/>
          </a:bodyPr>
          <a:lstStyle/>
          <a:p>
            <a:r>
              <a:rPr lang="en-US" sz="2800" dirty="0" smtClean="0">
                <a:latin typeface="Calibri" pitchFamily="34" charset="0"/>
                <a:cs typeface="Times New Roman" pitchFamily="18" charset="0"/>
              </a:rPr>
              <a:t>  A Prize</a:t>
            </a:r>
            <a:endParaRPr lang="en-US" sz="2800" i="1" dirty="0">
              <a:latin typeface="Times New Roman" pitchFamily="18" charset="0"/>
              <a:cs typeface="Times New Roman" pitchFamily="18" charset="0"/>
            </a:endParaRPr>
          </a:p>
        </p:txBody>
      </p:sp>
      <p:sp>
        <p:nvSpPr>
          <p:cNvPr id="28" name="Rounded Rectangle 27"/>
          <p:cNvSpPr/>
          <p:nvPr/>
        </p:nvSpPr>
        <p:spPr>
          <a:xfrm>
            <a:off x="6781800" y="2057400"/>
            <a:ext cx="838200" cy="8382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p:cNvSpPr txBox="1"/>
          <p:nvPr/>
        </p:nvSpPr>
        <p:spPr>
          <a:xfrm>
            <a:off x="7010400" y="2209800"/>
            <a:ext cx="457200" cy="523220"/>
          </a:xfrm>
          <a:prstGeom prst="rect">
            <a:avLst/>
          </a:prstGeom>
          <a:noFill/>
        </p:spPr>
        <p:txBody>
          <a:bodyPr wrap="square" rtlCol="0">
            <a:spAutoFit/>
          </a:bodyPr>
          <a:lstStyle/>
          <a:p>
            <a:r>
              <a:rPr lang="en-US" sz="2800" i="1" dirty="0" smtClean="0">
                <a:solidFill>
                  <a:srgbClr val="C00000"/>
                </a:solidFill>
                <a:latin typeface="Times New Roman" pitchFamily="18" charset="0"/>
                <a:cs typeface="Times New Roman" pitchFamily="18" charset="0"/>
              </a:rPr>
              <a:t>A</a:t>
            </a:r>
            <a:endParaRPr lang="en-US" sz="2800" i="1" dirty="0">
              <a:solidFill>
                <a:srgbClr val="C00000"/>
              </a:solidFill>
              <a:latin typeface="Times New Roman" pitchFamily="18" charset="0"/>
              <a:cs typeface="Times New Roman"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74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21" grpId="0"/>
      <p:bldP spid="24" grpId="0"/>
      <p:bldP spid="25" grpId="0" animBg="1"/>
      <p:bldP spid="26" grpId="0"/>
      <p:bldP spid="27" grpId="0"/>
      <p:bldP spid="28" grpId="0" animBg="1"/>
      <p:bldP spid="2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794565" y="1447800"/>
            <a:ext cx="6578036" cy="4190058"/>
          </a:xfrm>
          <a:prstGeom prst="rect">
            <a:avLst/>
          </a:prstGeom>
          <a:noFill/>
          <a:extLst>
            <a:ext uri="{909E8E84-426E-40dd-AFC4-6F175D3DCCD1}">
              <a14:hiddenFill xmlns="" xmlns:a14="http://schemas.microsoft.com/office/drawing/2010/main">
                <a:solidFill>
                  <a:srgbClr val="FFFFFF"/>
                </a:solidFill>
              </a14:hiddenFill>
            </a:ext>
          </a:extLst>
        </p:spPr>
      </p:pic>
      <p:sp>
        <p:nvSpPr>
          <p:cNvPr id="5122" name="Rectangle 5"/>
          <p:cNvSpPr>
            <a:spLocks noGrp="1" noChangeArrowheads="1"/>
          </p:cNvSpPr>
          <p:nvPr>
            <p:ph type="ctrTitle"/>
          </p:nvPr>
        </p:nvSpPr>
        <p:spPr>
          <a:xfrm>
            <a:off x="0" y="228600"/>
            <a:ext cx="12192000" cy="1470025"/>
          </a:xfrm>
        </p:spPr>
        <p:txBody>
          <a:bodyPr/>
          <a:lstStyle/>
          <a:p>
            <a:r>
              <a:rPr lang="en-US" dirty="0" smtClean="0"/>
              <a:t>Adversarial Search 2: Uncertainty </a:t>
            </a:r>
            <a:r>
              <a:rPr lang="en-US" dirty="0"/>
              <a:t>and Utilities</a:t>
            </a:r>
          </a:p>
        </p:txBody>
      </p:sp>
      <p:sp>
        <p:nvSpPr>
          <p:cNvPr id="5124" name="Text Box 7"/>
          <p:cNvSpPr txBox="1">
            <a:spLocks noChangeArrowheads="1"/>
          </p:cNvSpPr>
          <p:nvPr/>
        </p:nvSpPr>
        <p:spPr bwMode="auto">
          <a:xfrm>
            <a:off x="1524000" y="6248403"/>
            <a:ext cx="5867400" cy="369328"/>
          </a:xfrm>
          <a:prstGeom prst="rect">
            <a:avLst/>
          </a:prstGeom>
          <a:noFill/>
          <a:ln w="9525">
            <a:noFill/>
            <a:miter lim="800000"/>
            <a:headEnd/>
            <a:tailEnd/>
          </a:ln>
        </p:spPr>
        <p:txBody>
          <a:bodyPr lIns="91432" tIns="45718" rIns="91432" bIns="45718">
            <a:spAutoFit/>
          </a:bodyPr>
          <a:lstStyle/>
          <a:p>
            <a:pPr>
              <a:spcBef>
                <a:spcPct val="50000"/>
              </a:spcBef>
            </a:pPr>
            <a:endParaRPr lang="en-US"/>
          </a:p>
        </p:txBody>
      </p:sp>
      <p:sp>
        <p:nvSpPr>
          <p:cNvPr id="7" name="Text Box 8"/>
          <p:cNvSpPr txBox="1">
            <a:spLocks noChangeArrowheads="1"/>
          </p:cNvSpPr>
          <p:nvPr/>
        </p:nvSpPr>
        <p:spPr bwMode="auto">
          <a:xfrm>
            <a:off x="0" y="5486400"/>
            <a:ext cx="12192000" cy="1315743"/>
          </a:xfrm>
          <a:prstGeom prst="rect">
            <a:avLst/>
          </a:prstGeom>
          <a:noFill/>
          <a:ln w="9525">
            <a:noFill/>
            <a:miter lim="800000"/>
            <a:headEnd/>
            <a:tailEnd/>
          </a:ln>
        </p:spPr>
        <p:txBody>
          <a:bodyPr wrap="square" lIns="68579" tIns="34289" rIns="68579" bIns="34289">
            <a:spAutoFit/>
          </a:bodyPr>
          <a:lstStyle/>
          <a:p>
            <a:pPr algn="ctr">
              <a:spcBef>
                <a:spcPct val="50000"/>
              </a:spcBef>
            </a:pPr>
            <a:r>
              <a:rPr lang="en-US" sz="2400" dirty="0" smtClean="0">
                <a:latin typeface="Calibri"/>
                <a:cs typeface="Calibri"/>
              </a:rPr>
              <a:t>Slides courtesy of Dan Klein and Pieter </a:t>
            </a:r>
            <a:r>
              <a:rPr lang="en-US" sz="2400" dirty="0" err="1" smtClean="0">
                <a:latin typeface="Calibri"/>
                <a:cs typeface="Calibri"/>
              </a:rPr>
              <a:t>Abbeel</a:t>
            </a:r>
            <a:endParaRPr lang="en-US" sz="2400" dirty="0">
              <a:latin typeface="Calibri"/>
              <a:cs typeface="Calibri"/>
            </a:endParaRPr>
          </a:p>
          <a:p>
            <a:pPr algn="ctr">
              <a:spcBef>
                <a:spcPct val="50000"/>
              </a:spcBef>
            </a:pPr>
            <a:r>
              <a:rPr lang="en-US" sz="2400" dirty="0" smtClean="0">
                <a:latin typeface="Calibri"/>
                <a:cs typeface="Calibri"/>
              </a:rPr>
              <a:t>University of California, Berkeley</a:t>
            </a:r>
          </a:p>
          <a:p>
            <a:pPr algn="ctr">
              <a:spcBef>
                <a:spcPct val="50000"/>
              </a:spcBef>
            </a:pPr>
            <a:r>
              <a:rPr lang="en-US" sz="1400" dirty="0" smtClean="0">
                <a:latin typeface="Calibri"/>
                <a:cs typeface="Calibri"/>
              </a:rPr>
              <a:t>[These slides were created by Dan Klein and Pieter </a:t>
            </a:r>
            <a:r>
              <a:rPr lang="en-US" sz="1400" dirty="0" err="1" smtClean="0">
                <a:latin typeface="Calibri"/>
                <a:cs typeface="Calibri"/>
              </a:rPr>
              <a:t>Abbeel</a:t>
            </a:r>
            <a:r>
              <a:rPr lang="en-US" sz="1400" dirty="0" smtClean="0">
                <a:latin typeface="Calibri"/>
                <a:cs typeface="Calibri"/>
              </a:rPr>
              <a:t> for CS188 Intro to AI at UC Berkeley.  All CS188 materials are available at http://</a:t>
            </a:r>
            <a:r>
              <a:rPr lang="en-US" sz="1400" dirty="0" err="1" smtClean="0">
                <a:latin typeface="Calibri"/>
                <a:cs typeface="Calibri"/>
              </a:rPr>
              <a:t>ai.berkeley.edu</a:t>
            </a:r>
            <a:r>
              <a:rPr lang="en-US" sz="1400" dirty="0" smtClean="0">
                <a:latin typeface="Calibri"/>
                <a:cs typeface="Calibri"/>
              </a:rPr>
              <a:t>.]</a:t>
            </a:r>
            <a:endParaRPr lang="en-US" sz="1400" dirty="0">
              <a:latin typeface="Calibri"/>
              <a:cs typeface="Calibri"/>
            </a:endParaRPr>
          </a:p>
        </p:txBody>
      </p:sp>
    </p:spTree>
    <p:extLst>
      <p:ext uri="{BB962C8B-B14F-4D97-AF65-F5344CB8AC3E}">
        <p14:creationId xmlns:p14="http://schemas.microsoft.com/office/powerpoint/2010/main" val="131075508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5"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362200" y="1372615"/>
            <a:ext cx="7620000" cy="4878992"/>
          </a:xfrm>
          <a:prstGeom prst="rect">
            <a:avLst/>
          </a:prstGeom>
          <a:noFill/>
          <a:extLst>
            <a:ext uri="{909E8E84-426E-40dd-AFC4-6F175D3DCCD1}">
              <a14:hiddenFill xmlns=""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smtClean="0"/>
              <a:t>Rationality</a:t>
            </a:r>
            <a:endParaRPr lang="en-US" dirty="0"/>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51" name="Picture 27"/>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8098543" y="3272539"/>
            <a:ext cx="3642140" cy="3249613"/>
          </a:xfrm>
          <a:prstGeom prst="rect">
            <a:avLst/>
          </a:prstGeom>
          <a:noFill/>
          <a:extLst>
            <a:ext uri="{909E8E84-426E-40dd-AFC4-6F175D3DCCD1}">
              <a14:hiddenFill xmlns="" xmlns:a14="http://schemas.microsoft.com/office/drawing/2010/main">
                <a:solidFill>
                  <a:srgbClr val="FFFFFF"/>
                </a:solidFill>
              </a14:hiddenFill>
            </a:ext>
          </a:extLst>
        </p:spPr>
      </p:pic>
      <p:sp>
        <p:nvSpPr>
          <p:cNvPr id="11267" name="Rectangle 3"/>
          <p:cNvSpPr>
            <a:spLocks noGrp="1" noChangeArrowheads="1"/>
          </p:cNvSpPr>
          <p:nvPr>
            <p:ph idx="1"/>
          </p:nvPr>
        </p:nvSpPr>
        <p:spPr>
          <a:xfrm>
            <a:off x="457200" y="1524000"/>
            <a:ext cx="10896600" cy="4525963"/>
          </a:xfrm>
        </p:spPr>
        <p:txBody>
          <a:bodyPr/>
          <a:lstStyle/>
          <a:p>
            <a:pPr>
              <a:lnSpc>
                <a:spcPct val="90000"/>
              </a:lnSpc>
            </a:pPr>
            <a:r>
              <a:rPr lang="en-US" sz="2400" dirty="0" smtClean="0"/>
              <a:t>We want some constraints on preferences before we call them rational, such as:</a:t>
            </a:r>
          </a:p>
          <a:p>
            <a:pPr lvl="1">
              <a:lnSpc>
                <a:spcPct val="90000"/>
              </a:lnSpc>
            </a:pPr>
            <a:endParaRPr lang="en-US" sz="2000" dirty="0" smtClean="0"/>
          </a:p>
          <a:p>
            <a:pPr lvl="1">
              <a:lnSpc>
                <a:spcPct val="90000"/>
              </a:lnSpc>
            </a:pPr>
            <a:endParaRPr lang="en-US" sz="2000" dirty="0" smtClean="0"/>
          </a:p>
          <a:p>
            <a:pPr>
              <a:lnSpc>
                <a:spcPct val="90000"/>
              </a:lnSpc>
            </a:pPr>
            <a:endParaRPr lang="en-US" sz="2400" dirty="0" smtClean="0"/>
          </a:p>
          <a:p>
            <a:pPr>
              <a:lnSpc>
                <a:spcPct val="90000"/>
              </a:lnSpc>
            </a:pPr>
            <a:endParaRPr lang="en-US" sz="2400" dirty="0" smtClean="0"/>
          </a:p>
          <a:p>
            <a:pPr>
              <a:lnSpc>
                <a:spcPct val="90000"/>
              </a:lnSpc>
            </a:pPr>
            <a:endParaRPr lang="en-US" sz="2400" dirty="0" smtClean="0"/>
          </a:p>
          <a:p>
            <a:pPr>
              <a:lnSpc>
                <a:spcPct val="90000"/>
              </a:lnSpc>
            </a:pPr>
            <a:r>
              <a:rPr lang="en-US" sz="2400" dirty="0" smtClean="0"/>
              <a:t>For example: an agent with </a:t>
            </a:r>
            <a:r>
              <a:rPr lang="en-US" sz="2400" dirty="0" smtClean="0">
                <a:solidFill>
                  <a:srgbClr val="C00000"/>
                </a:solidFill>
              </a:rPr>
              <a:t>intransitive preferences</a:t>
            </a:r>
            <a:r>
              <a:rPr lang="en-US" sz="2400" dirty="0" smtClean="0"/>
              <a:t> can</a:t>
            </a:r>
          </a:p>
          <a:p>
            <a:pPr>
              <a:lnSpc>
                <a:spcPct val="90000"/>
              </a:lnSpc>
              <a:spcBef>
                <a:spcPts val="0"/>
              </a:spcBef>
              <a:buNone/>
            </a:pPr>
            <a:r>
              <a:rPr lang="en-US" sz="2400" dirty="0" smtClean="0">
                <a:solidFill>
                  <a:srgbClr val="C00000"/>
                </a:solidFill>
              </a:rPr>
              <a:t>	</a:t>
            </a:r>
            <a:r>
              <a:rPr lang="en-US" sz="2400" dirty="0" smtClean="0"/>
              <a:t>be induced to give away all of its money</a:t>
            </a:r>
          </a:p>
          <a:p>
            <a:pPr lvl="1">
              <a:lnSpc>
                <a:spcPct val="90000"/>
              </a:lnSpc>
            </a:pPr>
            <a:r>
              <a:rPr lang="en-US" sz="2000" dirty="0" smtClean="0"/>
              <a:t>If B &gt; C, then an agent with C would pay (say) 1 cent to get B</a:t>
            </a:r>
          </a:p>
          <a:p>
            <a:pPr lvl="1">
              <a:lnSpc>
                <a:spcPct val="90000"/>
              </a:lnSpc>
            </a:pPr>
            <a:r>
              <a:rPr lang="en-US" sz="2000" dirty="0" smtClean="0"/>
              <a:t>If A &gt; B, then an agent with B would pay (say) 1 cent to get A</a:t>
            </a:r>
          </a:p>
          <a:p>
            <a:pPr lvl="1">
              <a:lnSpc>
                <a:spcPct val="90000"/>
              </a:lnSpc>
            </a:pPr>
            <a:r>
              <a:rPr lang="en-US" sz="2000" dirty="0" smtClean="0"/>
              <a:t>If C &gt; A, then an agent with A would pay (say) 1 cent to get C</a:t>
            </a:r>
          </a:p>
        </p:txBody>
      </p:sp>
      <p:sp>
        <p:nvSpPr>
          <p:cNvPr id="8" name="Rounded Rectangle 7"/>
          <p:cNvSpPr/>
          <p:nvPr/>
        </p:nvSpPr>
        <p:spPr>
          <a:xfrm>
            <a:off x="2667000" y="2209800"/>
            <a:ext cx="6858000" cy="609600"/>
          </a:xfrm>
          <a:prstGeom prst="roundRect">
            <a:avLst/>
          </a:prstGeom>
          <a:solidFill>
            <a:schemeClr val="bg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7" name="Rectangle 2"/>
          <p:cNvSpPr>
            <a:spLocks noGrp="1" noChangeArrowheads="1"/>
          </p:cNvSpPr>
          <p:nvPr>
            <p:ph type="title"/>
          </p:nvPr>
        </p:nvSpPr>
        <p:spPr/>
        <p:txBody>
          <a:bodyPr/>
          <a:lstStyle/>
          <a:p>
            <a:r>
              <a:rPr lang="en-US" smtClean="0"/>
              <a:t>Rational Preferences</a:t>
            </a:r>
          </a:p>
        </p:txBody>
      </p:sp>
      <p:graphicFrame>
        <p:nvGraphicFramePr>
          <p:cNvPr id="1026" name="Object 2"/>
          <p:cNvGraphicFramePr>
            <a:graphicFrameLocks noChangeAspect="1"/>
          </p:cNvGraphicFramePr>
          <p:nvPr/>
        </p:nvGraphicFramePr>
        <p:xfrm>
          <a:off x="5594840" y="2329160"/>
          <a:ext cx="3657600" cy="409575"/>
        </p:xfrm>
        <a:graphic>
          <a:graphicData uri="http://schemas.openxmlformats.org/presentationml/2006/ole">
            <mc:AlternateContent xmlns:mc="http://schemas.openxmlformats.org/markup-compatibility/2006">
              <mc:Choice xmlns:v="urn:schemas-microsoft-com:vml" Requires="v">
                <p:oleObj spid="_x0000_s1133" name="Equation" r:id="rId5" imgW="1815840" imgH="203040" progId="Equation.3">
                  <p:embed/>
                </p:oleObj>
              </mc:Choice>
              <mc:Fallback>
                <p:oleObj name="Equation" r:id="rId5" imgW="1815840" imgH="203040" progId="Equation.3">
                  <p:embed/>
                  <p:pic>
                    <p:nvPicPr>
                      <p:cNvPr id="0" name="Object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94840" y="2329160"/>
                        <a:ext cx="3657600" cy="409575"/>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sp>
        <p:nvSpPr>
          <p:cNvPr id="7" name="TextBox 6"/>
          <p:cNvSpPr txBox="1"/>
          <p:nvPr/>
        </p:nvSpPr>
        <p:spPr>
          <a:xfrm>
            <a:off x="2819400" y="2281535"/>
            <a:ext cx="3048000" cy="461665"/>
          </a:xfrm>
          <a:prstGeom prst="rect">
            <a:avLst/>
          </a:prstGeom>
          <a:noFill/>
        </p:spPr>
        <p:txBody>
          <a:bodyPr wrap="square" rtlCol="0">
            <a:spAutoFit/>
          </a:bodyPr>
          <a:lstStyle/>
          <a:p>
            <a:r>
              <a:rPr lang="en-US" sz="2400" dirty="0" smtClean="0">
                <a:latin typeface="Calibri" pitchFamily="34" charset="0"/>
              </a:rPr>
              <a:t>Axiom of Transitivity:</a:t>
            </a:r>
            <a:endParaRPr lang="en-US" sz="2400" dirty="0">
              <a:latin typeface="Calibri"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267">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267">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267">
                                            <p:txEl>
                                              <p:pRg st="8" end="8"/>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267">
                                            <p:txEl>
                                              <p:pRg st="9" end="9"/>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267">
                                            <p:txEl>
                                              <p:pRg st="10" end="1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1" name="Picture 3"/>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238594" y="1785276"/>
            <a:ext cx="5296017" cy="3700462"/>
          </a:xfrm>
          <a:prstGeom prst="rect">
            <a:avLst/>
          </a:prstGeom>
          <a:noFill/>
          <a:extLst>
            <a:ext uri="{909E8E84-426E-40dd-AFC4-6F175D3DCCD1}">
              <a14:hiddenFill xmlns="" xmlns:a14="http://schemas.microsoft.com/office/drawing/2010/main">
                <a:solidFill>
                  <a:srgbClr val="FFFFFF"/>
                </a:solidFill>
              </a14:hiddenFill>
            </a:ext>
          </a:extLst>
        </p:spPr>
      </p:pic>
      <p:sp>
        <p:nvSpPr>
          <p:cNvPr id="6" name="Rounded Rectangle 5"/>
          <p:cNvSpPr/>
          <p:nvPr/>
        </p:nvSpPr>
        <p:spPr>
          <a:xfrm>
            <a:off x="1066800" y="1900535"/>
            <a:ext cx="5715000" cy="3657600"/>
          </a:xfrm>
          <a:prstGeom prst="roundRect">
            <a:avLst>
              <a:gd name="adj" fmla="val 9367"/>
            </a:avLst>
          </a:prstGeom>
          <a:solidFill>
            <a:schemeClr val="bg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54" name="Rectangle 2"/>
          <p:cNvSpPr>
            <a:spLocks noGrp="1" noChangeArrowheads="1"/>
          </p:cNvSpPr>
          <p:nvPr>
            <p:ph type="title"/>
          </p:nvPr>
        </p:nvSpPr>
        <p:spPr/>
        <p:txBody>
          <a:bodyPr/>
          <a:lstStyle/>
          <a:p>
            <a:r>
              <a:rPr lang="en-US" smtClean="0"/>
              <a:t>Rational Preferences</a:t>
            </a:r>
          </a:p>
        </p:txBody>
      </p:sp>
      <p:pic>
        <p:nvPicPr>
          <p:cNvPr id="23556" name="Picture 4" descr="txp_fig"/>
          <p:cNvPicPr>
            <a:picLocks noChangeAspect="1" noChangeArrowheads="1"/>
          </p:cNvPicPr>
          <p:nvPr>
            <p:custDataLst>
              <p:tags r:id="rId1"/>
            </p:custDataLst>
          </p:nvPr>
        </p:nvPicPr>
        <p:blipFill>
          <a:blip r:embed="rId5" cstate="print">
            <a:clrChange>
              <a:clrFrom>
                <a:srgbClr val="FFFFFF"/>
              </a:clrFrom>
              <a:clrTo>
                <a:srgbClr val="FFFFFF">
                  <a:alpha val="0"/>
                </a:srgbClr>
              </a:clrTo>
            </a:clrChange>
          </a:blip>
          <a:srcRect/>
          <a:stretch>
            <a:fillRect/>
          </a:stretch>
        </p:blipFill>
        <p:spPr bwMode="auto">
          <a:xfrm>
            <a:off x="1295400" y="2052935"/>
            <a:ext cx="5181600" cy="3313112"/>
          </a:xfrm>
          <a:prstGeom prst="rect">
            <a:avLst/>
          </a:prstGeom>
          <a:noFill/>
          <a:ln w="9525">
            <a:noFill/>
            <a:miter lim="800000"/>
            <a:headEnd/>
            <a:tailEnd/>
          </a:ln>
        </p:spPr>
      </p:pic>
      <p:sp>
        <p:nvSpPr>
          <p:cNvPr id="7" name="TextBox 6"/>
          <p:cNvSpPr txBox="1"/>
          <p:nvPr/>
        </p:nvSpPr>
        <p:spPr>
          <a:xfrm>
            <a:off x="0" y="5862935"/>
            <a:ext cx="12192000" cy="461665"/>
          </a:xfrm>
          <a:prstGeom prst="rect">
            <a:avLst/>
          </a:prstGeom>
          <a:noFill/>
        </p:spPr>
        <p:txBody>
          <a:bodyPr wrap="square" rtlCol="0">
            <a:spAutoFit/>
          </a:bodyPr>
          <a:lstStyle/>
          <a:p>
            <a:pPr algn="ctr"/>
            <a:r>
              <a:rPr lang="en-US" sz="2400" dirty="0" smtClean="0">
                <a:latin typeface="Calibri" pitchFamily="34" charset="0"/>
              </a:rPr>
              <a:t>Theorem: Rational preferences imply behavior describable as maximization of expected utility</a:t>
            </a:r>
          </a:p>
        </p:txBody>
      </p:sp>
      <p:sp>
        <p:nvSpPr>
          <p:cNvPr id="9" name="TextBox 8"/>
          <p:cNvSpPr txBox="1"/>
          <p:nvPr/>
        </p:nvSpPr>
        <p:spPr>
          <a:xfrm>
            <a:off x="1066800" y="1290935"/>
            <a:ext cx="5715000" cy="523220"/>
          </a:xfrm>
          <a:prstGeom prst="rect">
            <a:avLst/>
          </a:prstGeom>
          <a:noFill/>
        </p:spPr>
        <p:txBody>
          <a:bodyPr wrap="square" rtlCol="0">
            <a:spAutoFit/>
          </a:bodyPr>
          <a:lstStyle/>
          <a:p>
            <a:pPr algn="ctr"/>
            <a:r>
              <a:rPr lang="en-US" sz="2800" dirty="0" smtClean="0">
                <a:latin typeface="Calibri" pitchFamily="34" charset="0"/>
              </a:rPr>
              <a:t>The Axioms of Rationality</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1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5" name="Picture 3"/>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9342214" y="1713765"/>
            <a:ext cx="2432050" cy="2912528"/>
          </a:xfrm>
          <a:prstGeom prst="rect">
            <a:avLst/>
          </a:prstGeom>
          <a:noFill/>
          <a:extLst>
            <a:ext uri="{909E8E84-426E-40dd-AFC4-6F175D3DCCD1}">
              <a14:hiddenFill xmlns="" xmlns:a14="http://schemas.microsoft.com/office/drawing/2010/main">
                <a:solidFill>
                  <a:srgbClr val="FFFFFF"/>
                </a:solidFill>
              </a14:hiddenFill>
            </a:ext>
          </a:extLst>
        </p:spPr>
      </p:pic>
      <p:sp>
        <p:nvSpPr>
          <p:cNvPr id="1158147" name="Rectangle 3"/>
          <p:cNvSpPr>
            <a:spLocks noGrp="1" noChangeArrowheads="1"/>
          </p:cNvSpPr>
          <p:nvPr>
            <p:ph idx="1"/>
          </p:nvPr>
        </p:nvSpPr>
        <p:spPr>
          <a:xfrm>
            <a:off x="457200" y="1600200"/>
            <a:ext cx="11353800" cy="4876800"/>
          </a:xfrm>
        </p:spPr>
        <p:txBody>
          <a:bodyPr/>
          <a:lstStyle/>
          <a:p>
            <a:pPr>
              <a:lnSpc>
                <a:spcPct val="80000"/>
              </a:lnSpc>
            </a:pPr>
            <a:r>
              <a:rPr lang="en-US" sz="2400" dirty="0" smtClean="0"/>
              <a:t>Theorem [Ramsey, 1931; von Neumann &amp; Morgenstern, 1944]</a:t>
            </a:r>
          </a:p>
          <a:p>
            <a:pPr lvl="1">
              <a:lnSpc>
                <a:spcPct val="80000"/>
              </a:lnSpc>
            </a:pPr>
            <a:r>
              <a:rPr lang="en-US" sz="2000" dirty="0" smtClean="0"/>
              <a:t>Given any preferences satisfying these constraints, there exists a real-valued</a:t>
            </a:r>
          </a:p>
          <a:p>
            <a:pPr lvl="1">
              <a:lnSpc>
                <a:spcPct val="80000"/>
              </a:lnSpc>
              <a:spcBef>
                <a:spcPts val="200"/>
              </a:spcBef>
              <a:buNone/>
            </a:pPr>
            <a:r>
              <a:rPr lang="en-US" sz="2000" dirty="0" smtClean="0"/>
              <a:t>	function U such that:</a:t>
            </a:r>
          </a:p>
          <a:p>
            <a:pPr lvl="1">
              <a:lnSpc>
                <a:spcPct val="80000"/>
              </a:lnSpc>
            </a:pPr>
            <a:endParaRPr lang="en-US" sz="2000" dirty="0" smtClean="0"/>
          </a:p>
          <a:p>
            <a:pPr lvl="1">
              <a:lnSpc>
                <a:spcPct val="80000"/>
              </a:lnSpc>
            </a:pPr>
            <a:endParaRPr lang="en-US" sz="2000" dirty="0" smtClean="0"/>
          </a:p>
          <a:p>
            <a:pPr lvl="1">
              <a:lnSpc>
                <a:spcPct val="80000"/>
              </a:lnSpc>
            </a:pPr>
            <a:endParaRPr lang="en-US" sz="2000" dirty="0" smtClean="0"/>
          </a:p>
          <a:p>
            <a:pPr lvl="1">
              <a:lnSpc>
                <a:spcPct val="80000"/>
              </a:lnSpc>
            </a:pPr>
            <a:endParaRPr lang="en-US" sz="2000" dirty="0" smtClean="0"/>
          </a:p>
          <a:p>
            <a:pPr lvl="1">
              <a:lnSpc>
                <a:spcPct val="80000"/>
              </a:lnSpc>
            </a:pPr>
            <a:endParaRPr lang="en-US" sz="2000" dirty="0" smtClean="0"/>
          </a:p>
          <a:p>
            <a:pPr lvl="1">
              <a:lnSpc>
                <a:spcPct val="80000"/>
              </a:lnSpc>
            </a:pPr>
            <a:r>
              <a:rPr lang="en-US" sz="2000" dirty="0" smtClean="0"/>
              <a:t>I.e. values assigned by U preserve preferences of both prizes and lotteries!</a:t>
            </a:r>
          </a:p>
          <a:p>
            <a:pPr lvl="2">
              <a:lnSpc>
                <a:spcPct val="80000"/>
              </a:lnSpc>
            </a:pPr>
            <a:endParaRPr lang="en-US" sz="1600" dirty="0" smtClean="0"/>
          </a:p>
          <a:p>
            <a:pPr lvl="2">
              <a:lnSpc>
                <a:spcPct val="80000"/>
              </a:lnSpc>
            </a:pPr>
            <a:endParaRPr lang="en-US" sz="1600" dirty="0" smtClean="0"/>
          </a:p>
          <a:p>
            <a:pPr>
              <a:lnSpc>
                <a:spcPct val="80000"/>
              </a:lnSpc>
            </a:pPr>
            <a:r>
              <a:rPr lang="en-US" sz="2400" dirty="0" smtClean="0"/>
              <a:t>Maximum expected utility (MEU) principle:</a:t>
            </a:r>
          </a:p>
          <a:p>
            <a:pPr lvl="1">
              <a:lnSpc>
                <a:spcPct val="80000"/>
              </a:lnSpc>
            </a:pPr>
            <a:r>
              <a:rPr lang="en-US" sz="2000" dirty="0" smtClean="0"/>
              <a:t>Choose the action that maximizes expected utility</a:t>
            </a:r>
          </a:p>
          <a:p>
            <a:pPr lvl="1">
              <a:lnSpc>
                <a:spcPct val="80000"/>
              </a:lnSpc>
            </a:pPr>
            <a:r>
              <a:rPr lang="en-US" sz="2000" dirty="0" smtClean="0"/>
              <a:t>Note: an agent can be entirely rational (consistent with MEU) without ever representing or manipulating utilities and probabilities</a:t>
            </a:r>
          </a:p>
          <a:p>
            <a:pPr lvl="1">
              <a:lnSpc>
                <a:spcPct val="80000"/>
              </a:lnSpc>
            </a:pPr>
            <a:r>
              <a:rPr lang="en-US" sz="2000" dirty="0" smtClean="0"/>
              <a:t>E.g., a lookup table for perfect tic-tac-toe, a reflex vacuum cleaner</a:t>
            </a:r>
          </a:p>
        </p:txBody>
      </p:sp>
      <p:sp>
        <p:nvSpPr>
          <p:cNvPr id="24578" name="Rectangle 2"/>
          <p:cNvSpPr>
            <a:spLocks noGrp="1" noChangeArrowheads="1"/>
          </p:cNvSpPr>
          <p:nvPr>
            <p:ph type="title"/>
          </p:nvPr>
        </p:nvSpPr>
        <p:spPr/>
        <p:txBody>
          <a:bodyPr/>
          <a:lstStyle/>
          <a:p>
            <a:r>
              <a:rPr lang="en-US" smtClean="0"/>
              <a:t>MEU Principle</a:t>
            </a:r>
          </a:p>
        </p:txBody>
      </p:sp>
      <p:pic>
        <p:nvPicPr>
          <p:cNvPr id="24580" name="Picture 4" descr="txp_fig"/>
          <p:cNvPicPr>
            <a:picLocks noChangeAspect="1" noChangeArrowheads="1"/>
          </p:cNvPicPr>
          <p:nvPr>
            <p:custDataLst>
              <p:tags r:id="rId1"/>
            </p:custDataLst>
          </p:nvPr>
        </p:nvPicPr>
        <p:blipFill>
          <a:blip r:embed="rId5" cstate="print"/>
          <a:srcRect/>
          <a:stretch>
            <a:fillRect/>
          </a:stretch>
        </p:blipFill>
        <p:spPr bwMode="auto">
          <a:xfrm>
            <a:off x="2057400" y="2773362"/>
            <a:ext cx="5889625" cy="960438"/>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58147">
                                            <p:txEl>
                                              <p:pRg st="11" end="1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58147">
                                            <p:txEl>
                                              <p:pRg st="12" end="1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58147">
                                            <p:txEl>
                                              <p:pRg st="13" end="1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58147">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7"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010764" y="1276350"/>
            <a:ext cx="5960434" cy="4895850"/>
          </a:xfrm>
          <a:prstGeom prst="rect">
            <a:avLst/>
          </a:prstGeom>
          <a:noFill/>
          <a:extLst>
            <a:ext uri="{909E8E84-426E-40dd-AFC4-6F175D3DCCD1}">
              <a14:hiddenFill xmlns=""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smtClean="0"/>
              <a:t>Human Utilities</a:t>
            </a:r>
            <a:endParaRPr lang="en-US" dirty="0"/>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1" name="Picture 3"/>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8081459" y="1726213"/>
            <a:ext cx="3615489" cy="3436260"/>
          </a:xfrm>
          <a:prstGeom prst="rect">
            <a:avLst/>
          </a:prstGeom>
          <a:noFill/>
          <a:extLst>
            <a:ext uri="{909E8E84-426E-40dd-AFC4-6F175D3DCCD1}">
              <a14:hiddenFill xmlns="" xmlns:a14="http://schemas.microsoft.com/office/drawing/2010/main">
                <a:solidFill>
                  <a:srgbClr val="FFFFFF"/>
                </a:solidFill>
              </a14:hiddenFill>
            </a:ext>
          </a:extLst>
        </p:spPr>
      </p:pic>
      <p:sp>
        <p:nvSpPr>
          <p:cNvPr id="25602" name="Rectangle 2"/>
          <p:cNvSpPr>
            <a:spLocks noGrp="1" noChangeArrowheads="1"/>
          </p:cNvSpPr>
          <p:nvPr>
            <p:ph type="title"/>
          </p:nvPr>
        </p:nvSpPr>
        <p:spPr/>
        <p:txBody>
          <a:bodyPr/>
          <a:lstStyle/>
          <a:p>
            <a:r>
              <a:rPr lang="en-US" smtClean="0"/>
              <a:t>Utility Scales</a:t>
            </a:r>
          </a:p>
        </p:txBody>
      </p:sp>
      <p:sp>
        <p:nvSpPr>
          <p:cNvPr id="1160195" name="Rectangle 3"/>
          <p:cNvSpPr>
            <a:spLocks noGrp="1" noChangeArrowheads="1"/>
          </p:cNvSpPr>
          <p:nvPr>
            <p:ph idx="1"/>
          </p:nvPr>
        </p:nvSpPr>
        <p:spPr>
          <a:xfrm>
            <a:off x="406400" y="1397001"/>
            <a:ext cx="7899400" cy="4729164"/>
          </a:xfrm>
        </p:spPr>
        <p:txBody>
          <a:bodyPr/>
          <a:lstStyle/>
          <a:p>
            <a:pPr>
              <a:lnSpc>
                <a:spcPct val="80000"/>
              </a:lnSpc>
            </a:pPr>
            <a:r>
              <a:rPr lang="en-US" sz="2400" dirty="0" smtClean="0">
                <a:solidFill>
                  <a:srgbClr val="CC0000"/>
                </a:solidFill>
              </a:rPr>
              <a:t>Normalized utilities</a:t>
            </a:r>
            <a:r>
              <a:rPr lang="en-US" sz="2400" dirty="0" smtClean="0"/>
              <a:t>: u</a:t>
            </a:r>
            <a:r>
              <a:rPr lang="en-US" sz="2400" baseline="-25000" dirty="0" smtClean="0"/>
              <a:t>+</a:t>
            </a:r>
            <a:r>
              <a:rPr lang="en-US" sz="2400" dirty="0" smtClean="0"/>
              <a:t> = 1.0, u</a:t>
            </a:r>
            <a:r>
              <a:rPr lang="en-US" sz="2400" baseline="-25000" dirty="0" smtClean="0"/>
              <a:t>-</a:t>
            </a:r>
            <a:r>
              <a:rPr lang="en-US" sz="2400" dirty="0" smtClean="0"/>
              <a:t> = 0.0</a:t>
            </a:r>
          </a:p>
          <a:p>
            <a:pPr>
              <a:lnSpc>
                <a:spcPct val="80000"/>
              </a:lnSpc>
            </a:pPr>
            <a:endParaRPr lang="en-US" sz="1600" dirty="0" smtClean="0"/>
          </a:p>
          <a:p>
            <a:pPr>
              <a:lnSpc>
                <a:spcPct val="80000"/>
              </a:lnSpc>
            </a:pPr>
            <a:r>
              <a:rPr lang="en-US" sz="2400" dirty="0" err="1" smtClean="0">
                <a:solidFill>
                  <a:srgbClr val="CC0000"/>
                </a:solidFill>
              </a:rPr>
              <a:t>Micromorts</a:t>
            </a:r>
            <a:r>
              <a:rPr lang="en-US" sz="2400" dirty="0" smtClean="0"/>
              <a:t>: one-millionth chance of death, useful for paying to reduce product risks, etc.</a:t>
            </a:r>
          </a:p>
          <a:p>
            <a:pPr>
              <a:lnSpc>
                <a:spcPct val="80000"/>
              </a:lnSpc>
            </a:pPr>
            <a:endParaRPr lang="en-US" sz="1600" dirty="0" smtClean="0"/>
          </a:p>
          <a:p>
            <a:pPr>
              <a:lnSpc>
                <a:spcPct val="80000"/>
              </a:lnSpc>
            </a:pPr>
            <a:r>
              <a:rPr lang="en-US" sz="2400" dirty="0" smtClean="0">
                <a:solidFill>
                  <a:srgbClr val="CC0000"/>
                </a:solidFill>
              </a:rPr>
              <a:t>QALYs</a:t>
            </a:r>
            <a:r>
              <a:rPr lang="en-US" sz="2400" dirty="0" smtClean="0"/>
              <a:t>: quality-adjusted life years, useful for medical decisions involving substantial risk</a:t>
            </a:r>
          </a:p>
          <a:p>
            <a:pPr>
              <a:lnSpc>
                <a:spcPct val="80000"/>
              </a:lnSpc>
            </a:pPr>
            <a:endParaRPr lang="en-US" sz="1600" dirty="0" smtClean="0"/>
          </a:p>
          <a:p>
            <a:pPr>
              <a:lnSpc>
                <a:spcPct val="80000"/>
              </a:lnSpc>
            </a:pPr>
            <a:r>
              <a:rPr lang="en-US" sz="2400" dirty="0" smtClean="0"/>
              <a:t>Note: behavior is invariant under positive linear transformation</a:t>
            </a:r>
          </a:p>
          <a:p>
            <a:pPr>
              <a:lnSpc>
                <a:spcPct val="80000"/>
              </a:lnSpc>
            </a:pPr>
            <a:endParaRPr lang="en-US" sz="1800" dirty="0" smtClean="0"/>
          </a:p>
          <a:p>
            <a:pPr>
              <a:lnSpc>
                <a:spcPct val="80000"/>
              </a:lnSpc>
            </a:pPr>
            <a:endParaRPr lang="en-US" sz="1800" dirty="0" smtClean="0"/>
          </a:p>
          <a:p>
            <a:pPr>
              <a:lnSpc>
                <a:spcPct val="80000"/>
              </a:lnSpc>
            </a:pPr>
            <a:endParaRPr lang="en-US" sz="1800" dirty="0" smtClean="0"/>
          </a:p>
          <a:p>
            <a:pPr>
              <a:lnSpc>
                <a:spcPct val="80000"/>
              </a:lnSpc>
            </a:pPr>
            <a:endParaRPr lang="en-US" sz="1800" dirty="0" smtClean="0"/>
          </a:p>
          <a:p>
            <a:pPr>
              <a:lnSpc>
                <a:spcPct val="80000"/>
              </a:lnSpc>
            </a:pPr>
            <a:r>
              <a:rPr lang="en-US" sz="2400" dirty="0" smtClean="0"/>
              <a:t>With deterministic prizes only (no lottery choices), only </a:t>
            </a:r>
            <a:r>
              <a:rPr lang="en-US" sz="2400" dirty="0" smtClean="0">
                <a:solidFill>
                  <a:srgbClr val="CC0000"/>
                </a:solidFill>
              </a:rPr>
              <a:t>ordinal utility</a:t>
            </a:r>
            <a:r>
              <a:rPr lang="en-US" sz="2400" dirty="0" smtClean="0"/>
              <a:t> can be determined, i.e., total order on prizes</a:t>
            </a:r>
          </a:p>
        </p:txBody>
      </p:sp>
      <p:pic>
        <p:nvPicPr>
          <p:cNvPr id="1160196" name="Picture 4" descr="txp_fig"/>
          <p:cNvPicPr>
            <a:picLocks noChangeAspect="1" noChangeArrowheads="1"/>
          </p:cNvPicPr>
          <p:nvPr>
            <p:custDataLst>
              <p:tags r:id="rId1"/>
            </p:custDataLst>
          </p:nvPr>
        </p:nvPicPr>
        <p:blipFill>
          <a:blip r:embed="rId5" cstate="print"/>
          <a:srcRect/>
          <a:stretch>
            <a:fillRect/>
          </a:stretch>
        </p:blipFill>
        <p:spPr bwMode="auto">
          <a:xfrm>
            <a:off x="1295400" y="4724400"/>
            <a:ext cx="5792788" cy="37465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60195">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53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60195">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60195">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6019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6019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9171" name="Rectangle 3"/>
          <p:cNvSpPr>
            <a:spLocks noGrp="1" noChangeArrowheads="1"/>
          </p:cNvSpPr>
          <p:nvPr>
            <p:ph idx="1"/>
          </p:nvPr>
        </p:nvSpPr>
        <p:spPr>
          <a:xfrm>
            <a:off x="381000" y="1295400"/>
            <a:ext cx="11379200" cy="4729164"/>
          </a:xfrm>
        </p:spPr>
        <p:txBody>
          <a:bodyPr/>
          <a:lstStyle/>
          <a:p>
            <a:r>
              <a:rPr lang="en-US" sz="2400" dirty="0" smtClean="0"/>
              <a:t>Utilities map states to real numbers. Which numbers?</a:t>
            </a:r>
          </a:p>
          <a:p>
            <a:r>
              <a:rPr lang="en-US" sz="2400" dirty="0" smtClean="0"/>
              <a:t>Standard approach to assessment (elicitation) of human utilities:</a:t>
            </a:r>
          </a:p>
          <a:p>
            <a:pPr lvl="1"/>
            <a:r>
              <a:rPr lang="en-US" sz="2200" dirty="0" smtClean="0"/>
              <a:t>Compare a prize A to a </a:t>
            </a:r>
            <a:r>
              <a:rPr lang="en-US" sz="2200" dirty="0" smtClean="0">
                <a:solidFill>
                  <a:srgbClr val="CC0000"/>
                </a:solidFill>
              </a:rPr>
              <a:t>standard lottery</a:t>
            </a:r>
            <a:r>
              <a:rPr lang="en-US" sz="2200" dirty="0" smtClean="0"/>
              <a:t> </a:t>
            </a:r>
            <a:r>
              <a:rPr lang="en-US" sz="2200" dirty="0" err="1" smtClean="0"/>
              <a:t>L</a:t>
            </a:r>
            <a:r>
              <a:rPr lang="en-US" sz="2200" baseline="-25000" dirty="0" err="1" smtClean="0"/>
              <a:t>p</a:t>
            </a:r>
            <a:r>
              <a:rPr lang="en-US" sz="2200" dirty="0" smtClean="0"/>
              <a:t> between</a:t>
            </a:r>
          </a:p>
          <a:p>
            <a:pPr lvl="2"/>
            <a:r>
              <a:rPr lang="en-US" sz="2000" dirty="0" smtClean="0"/>
              <a:t>“best possible prize” u</a:t>
            </a:r>
            <a:r>
              <a:rPr lang="en-US" sz="2000" baseline="-25000" dirty="0" smtClean="0"/>
              <a:t>+</a:t>
            </a:r>
            <a:r>
              <a:rPr lang="en-US" sz="2000" dirty="0" smtClean="0"/>
              <a:t> with probability p</a:t>
            </a:r>
          </a:p>
          <a:p>
            <a:pPr lvl="2"/>
            <a:r>
              <a:rPr lang="en-US" sz="2000" dirty="0" smtClean="0"/>
              <a:t>“worst possible catastrophe” u</a:t>
            </a:r>
            <a:r>
              <a:rPr lang="en-US" sz="2000" baseline="-25000" dirty="0" smtClean="0"/>
              <a:t>-</a:t>
            </a:r>
            <a:r>
              <a:rPr lang="en-US" sz="2000" dirty="0" smtClean="0"/>
              <a:t> with probability 1-p</a:t>
            </a:r>
          </a:p>
          <a:p>
            <a:pPr lvl="1"/>
            <a:r>
              <a:rPr lang="en-US" sz="2200" dirty="0" smtClean="0"/>
              <a:t>Adjust lottery probability p until indifference: A ~ </a:t>
            </a:r>
            <a:r>
              <a:rPr lang="en-US" sz="2200" dirty="0" err="1" smtClean="0"/>
              <a:t>L</a:t>
            </a:r>
            <a:r>
              <a:rPr lang="en-US" sz="2200" baseline="-25000" dirty="0" err="1" smtClean="0"/>
              <a:t>p</a:t>
            </a:r>
            <a:endParaRPr lang="en-US" sz="2200" baseline="-25000" dirty="0" smtClean="0"/>
          </a:p>
          <a:p>
            <a:pPr lvl="1"/>
            <a:r>
              <a:rPr lang="en-US" sz="2200" dirty="0" smtClean="0"/>
              <a:t>Resulting p is a utility in [0,1]</a:t>
            </a:r>
          </a:p>
        </p:txBody>
      </p:sp>
      <p:pic>
        <p:nvPicPr>
          <p:cNvPr id="2"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8010313" y="2712720"/>
            <a:ext cx="848743" cy="806669"/>
          </a:xfrm>
          <a:prstGeom prst="rect">
            <a:avLst/>
          </a:prstGeom>
          <a:noFill/>
          <a:extLst>
            <a:ext uri="{909E8E84-426E-40dd-AFC4-6F175D3DCCD1}">
              <a14:hiddenFill xmlns="" xmlns:a14="http://schemas.microsoft.com/office/drawing/2010/main">
                <a:solidFill>
                  <a:srgbClr val="FFFFFF"/>
                </a:solidFill>
              </a14:hiddenFill>
            </a:ext>
          </a:extLst>
        </p:spPr>
      </p:pic>
      <p:pic>
        <p:nvPicPr>
          <p:cNvPr id="26627" name="Picture 3"/>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9099516" y="1395953"/>
            <a:ext cx="2805152" cy="2304128"/>
          </a:xfrm>
          <a:prstGeom prst="rect">
            <a:avLst/>
          </a:prstGeom>
          <a:noFill/>
          <a:extLst>
            <a:ext uri="{909E8E84-426E-40dd-AFC4-6F175D3DCCD1}">
              <a14:hiddenFill xmlns="" xmlns:a14="http://schemas.microsoft.com/office/drawing/2010/main">
                <a:solidFill>
                  <a:srgbClr val="FFFFFF"/>
                </a:solidFill>
              </a14:hiddenFill>
            </a:ext>
          </a:extLst>
        </p:spPr>
      </p:pic>
      <p:sp>
        <p:nvSpPr>
          <p:cNvPr id="26626" name="Rectangle 2"/>
          <p:cNvSpPr>
            <a:spLocks noGrp="1" noChangeArrowheads="1"/>
          </p:cNvSpPr>
          <p:nvPr>
            <p:ph type="title"/>
          </p:nvPr>
        </p:nvSpPr>
        <p:spPr/>
        <p:txBody>
          <a:bodyPr/>
          <a:lstStyle/>
          <a:p>
            <a:r>
              <a:rPr lang="en-US" smtClean="0"/>
              <a:t>Human Utilities</a:t>
            </a:r>
          </a:p>
        </p:txBody>
      </p:sp>
      <p:pic>
        <p:nvPicPr>
          <p:cNvPr id="11" name="Picture 4"/>
          <p:cNvPicPr>
            <a:picLocks noChangeAspect="1" noChangeArrowheads="1"/>
          </p:cNvPicPr>
          <p:nvPr/>
        </p:nvPicPr>
        <p:blipFill>
          <a:blip r:embed="rId5" cstate="print"/>
          <a:srcRect l="24887" t="41739" r="68892" b="37391"/>
          <a:stretch>
            <a:fillRect/>
          </a:stretch>
        </p:blipFill>
        <p:spPr bwMode="auto">
          <a:xfrm>
            <a:off x="3810000" y="4876800"/>
            <a:ext cx="914400" cy="609600"/>
          </a:xfrm>
          <a:prstGeom prst="rect">
            <a:avLst/>
          </a:prstGeom>
          <a:noFill/>
          <a:ln w="9525">
            <a:noFill/>
            <a:miter lim="800000"/>
            <a:headEnd/>
            <a:tailEnd/>
          </a:ln>
        </p:spPr>
      </p:pic>
      <p:sp>
        <p:nvSpPr>
          <p:cNvPr id="16" name="TextBox 15"/>
          <p:cNvSpPr txBox="1"/>
          <p:nvPr/>
        </p:nvSpPr>
        <p:spPr>
          <a:xfrm>
            <a:off x="5817576" y="4876800"/>
            <a:ext cx="5029200" cy="461665"/>
          </a:xfrm>
          <a:prstGeom prst="rect">
            <a:avLst/>
          </a:prstGeom>
          <a:noFill/>
        </p:spPr>
        <p:txBody>
          <a:bodyPr wrap="square" rtlCol="0">
            <a:spAutoFit/>
          </a:bodyPr>
          <a:lstStyle/>
          <a:p>
            <a:r>
              <a:rPr lang="en-US" sz="2400" dirty="0" smtClean="0">
                <a:latin typeface="Calibri" pitchFamily="34" charset="0"/>
                <a:cs typeface="Times New Roman" pitchFamily="18" charset="0"/>
              </a:rPr>
              <a:t>0.999999                              0.000001</a:t>
            </a:r>
            <a:endParaRPr lang="en-US" sz="2400" dirty="0">
              <a:latin typeface="Calibri" pitchFamily="34" charset="0"/>
              <a:cs typeface="Times New Roman" pitchFamily="18" charset="0"/>
            </a:endParaRPr>
          </a:p>
        </p:txBody>
      </p:sp>
      <p:sp>
        <p:nvSpPr>
          <p:cNvPr id="15" name="TextBox 14"/>
          <p:cNvSpPr txBox="1"/>
          <p:nvPr/>
        </p:nvSpPr>
        <p:spPr>
          <a:xfrm>
            <a:off x="5638800" y="5638800"/>
            <a:ext cx="2819400" cy="523220"/>
          </a:xfrm>
          <a:prstGeom prst="rect">
            <a:avLst/>
          </a:prstGeom>
          <a:noFill/>
        </p:spPr>
        <p:txBody>
          <a:bodyPr wrap="square" rtlCol="0">
            <a:spAutoFit/>
          </a:bodyPr>
          <a:lstStyle/>
          <a:p>
            <a:r>
              <a:rPr lang="en-US" sz="2800" i="1" dirty="0" smtClean="0">
                <a:solidFill>
                  <a:srgbClr val="C00000"/>
                </a:solidFill>
                <a:latin typeface="Calibri" pitchFamily="34" charset="0"/>
                <a:cs typeface="Times New Roman" pitchFamily="18" charset="0"/>
              </a:rPr>
              <a:t>No change</a:t>
            </a:r>
            <a:endParaRPr lang="en-US" sz="2800" i="1" dirty="0">
              <a:solidFill>
                <a:srgbClr val="C00000"/>
              </a:solidFill>
              <a:latin typeface="Calibri" pitchFamily="34" charset="0"/>
              <a:cs typeface="Times New Roman" pitchFamily="18" charset="0"/>
            </a:endParaRPr>
          </a:p>
        </p:txBody>
      </p:sp>
      <p:grpSp>
        <p:nvGrpSpPr>
          <p:cNvPr id="28" name="Group 27"/>
          <p:cNvGrpSpPr/>
          <p:nvPr/>
        </p:nvGrpSpPr>
        <p:grpSpPr>
          <a:xfrm>
            <a:off x="5410200" y="4191000"/>
            <a:ext cx="5486400" cy="2133600"/>
            <a:chOff x="5410200" y="4191000"/>
            <a:chExt cx="5486400" cy="2133600"/>
          </a:xfrm>
        </p:grpSpPr>
        <p:sp>
          <p:nvSpPr>
            <p:cNvPr id="12" name="Oval 11"/>
            <p:cNvSpPr/>
            <p:nvPr/>
          </p:nvSpPr>
          <p:spPr>
            <a:xfrm>
              <a:off x="7772400" y="4419600"/>
              <a:ext cx="457200" cy="457200"/>
            </a:xfrm>
            <a:prstGeom prst="ellipse">
              <a:avLst/>
            </a:prstGeom>
            <a:solidFill>
              <a:srgbClr val="B5EDC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cxnSp>
          <p:nvCxnSpPr>
            <p:cNvPr id="13" name="Straight Arrow Connector 12"/>
            <p:cNvCxnSpPr>
              <a:stCxn id="12" idx="4"/>
            </p:cNvCxnSpPr>
            <p:nvPr/>
          </p:nvCxnSpPr>
          <p:spPr>
            <a:xfrm flipH="1">
              <a:off x="6553200" y="4876800"/>
              <a:ext cx="1447800" cy="762000"/>
            </a:xfrm>
            <a:prstGeom prst="straightConnector1">
              <a:avLst/>
            </a:prstGeom>
            <a:ln w="28575">
              <a:solidFill>
                <a:schemeClr val="tx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12" idx="4"/>
            </p:cNvCxnSpPr>
            <p:nvPr/>
          </p:nvCxnSpPr>
          <p:spPr>
            <a:xfrm>
              <a:off x="8001000" y="4876800"/>
              <a:ext cx="1752600" cy="762000"/>
            </a:xfrm>
            <a:prstGeom prst="straightConnector1">
              <a:avLst/>
            </a:prstGeom>
            <a:ln w="28575">
              <a:solidFill>
                <a:schemeClr val="tx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a:xfrm>
              <a:off x="5410200" y="4191000"/>
              <a:ext cx="5486400" cy="21336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 name="Group 19"/>
          <p:cNvGrpSpPr/>
          <p:nvPr/>
        </p:nvGrpSpPr>
        <p:grpSpPr>
          <a:xfrm>
            <a:off x="1676400" y="4800600"/>
            <a:ext cx="2438400" cy="838200"/>
            <a:chOff x="6858000" y="3505200"/>
            <a:chExt cx="2438400" cy="838200"/>
          </a:xfrm>
        </p:grpSpPr>
        <p:sp>
          <p:nvSpPr>
            <p:cNvPr id="18" name="Rounded Rectangle 17"/>
            <p:cNvSpPr/>
            <p:nvPr/>
          </p:nvSpPr>
          <p:spPr>
            <a:xfrm>
              <a:off x="6858000" y="3505200"/>
              <a:ext cx="1600200" cy="8382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7010400" y="3657600"/>
              <a:ext cx="2286000" cy="523220"/>
            </a:xfrm>
            <a:prstGeom prst="rect">
              <a:avLst/>
            </a:prstGeom>
            <a:noFill/>
          </p:spPr>
          <p:txBody>
            <a:bodyPr wrap="square" rtlCol="0">
              <a:spAutoFit/>
            </a:bodyPr>
            <a:lstStyle/>
            <a:p>
              <a:r>
                <a:rPr lang="en-US" sz="2800" i="1" dirty="0" smtClean="0">
                  <a:solidFill>
                    <a:srgbClr val="C00000"/>
                  </a:solidFill>
                  <a:latin typeface="Calibri" pitchFamily="34" charset="0"/>
                  <a:cs typeface="Times New Roman" pitchFamily="18" charset="0"/>
                </a:rPr>
                <a:t>Pay $30</a:t>
              </a:r>
              <a:endParaRPr lang="en-US" sz="2800" i="1" dirty="0">
                <a:solidFill>
                  <a:srgbClr val="C00000"/>
                </a:solidFill>
                <a:latin typeface="Calibri" pitchFamily="34" charset="0"/>
                <a:cs typeface="Times New Roman" pitchFamily="18" charset="0"/>
              </a:endParaRPr>
            </a:p>
          </p:txBody>
        </p:sp>
      </p:grpSp>
      <p:sp>
        <p:nvSpPr>
          <p:cNvPr id="27" name="TextBox 26"/>
          <p:cNvSpPr txBox="1"/>
          <p:nvPr/>
        </p:nvSpPr>
        <p:spPr>
          <a:xfrm>
            <a:off x="8610600" y="5638800"/>
            <a:ext cx="2438400" cy="523220"/>
          </a:xfrm>
          <a:prstGeom prst="rect">
            <a:avLst/>
          </a:prstGeom>
          <a:noFill/>
        </p:spPr>
        <p:txBody>
          <a:bodyPr wrap="square" rtlCol="0">
            <a:spAutoFit/>
          </a:bodyPr>
          <a:lstStyle/>
          <a:p>
            <a:r>
              <a:rPr lang="en-US" sz="2800" i="1" dirty="0" smtClean="0">
                <a:solidFill>
                  <a:srgbClr val="C00000"/>
                </a:solidFill>
                <a:latin typeface="Calibri" pitchFamily="34" charset="0"/>
                <a:cs typeface="Times New Roman" pitchFamily="18" charset="0"/>
              </a:rPr>
              <a:t>Instant death</a:t>
            </a:r>
            <a:endParaRPr lang="en-US" sz="2800" i="1" dirty="0">
              <a:solidFill>
                <a:srgbClr val="C00000"/>
              </a:solidFill>
              <a:latin typeface="Calibri" pitchFamily="34" charset="0"/>
              <a:cs typeface="Times New Roman"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59171">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6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59171">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59171">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59171">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159171">
                                            <p:txEl>
                                              <p:pRg st="5" end="5"/>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159171">
                                            <p:txEl>
                                              <p:pRg st="6" end="6"/>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5" grpId="0"/>
      <p:bldP spid="27"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9"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083973" y="1711325"/>
            <a:ext cx="4935903" cy="2833688"/>
          </a:xfrm>
          <a:prstGeom prst="rect">
            <a:avLst/>
          </a:prstGeom>
          <a:noFill/>
          <a:extLst>
            <a:ext uri="{909E8E84-426E-40dd-AFC4-6F175D3DCCD1}">
              <a14:hiddenFill xmlns="" xmlns:a14="http://schemas.microsoft.com/office/drawing/2010/main">
                <a:solidFill>
                  <a:srgbClr val="FFFFFF"/>
                </a:solidFill>
              </a14:hiddenFill>
            </a:ext>
          </a:extLst>
        </p:spPr>
      </p:pic>
      <p:pic>
        <p:nvPicPr>
          <p:cNvPr id="16388" name="Picture 4"/>
          <p:cNvPicPr>
            <a:picLocks noChangeAspect="1" noChangeArrowheads="1"/>
          </p:cNvPicPr>
          <p:nvPr/>
        </p:nvPicPr>
        <p:blipFill>
          <a:blip r:embed="rId4" cstate="print"/>
          <a:srcRect l="9668" t="3678" r="2053"/>
          <a:stretch>
            <a:fillRect/>
          </a:stretch>
        </p:blipFill>
        <p:spPr bwMode="auto">
          <a:xfrm>
            <a:off x="1752600" y="4267200"/>
            <a:ext cx="3276600" cy="2244725"/>
          </a:xfrm>
          <a:prstGeom prst="rect">
            <a:avLst/>
          </a:prstGeom>
          <a:noFill/>
          <a:ln w="9525">
            <a:noFill/>
            <a:miter lim="800000"/>
            <a:headEnd/>
            <a:tailEnd/>
          </a:ln>
        </p:spPr>
      </p:pic>
      <p:sp>
        <p:nvSpPr>
          <p:cNvPr id="27651" name="Rectangle 2"/>
          <p:cNvSpPr>
            <a:spLocks noGrp="1" noChangeArrowheads="1"/>
          </p:cNvSpPr>
          <p:nvPr>
            <p:ph type="title"/>
          </p:nvPr>
        </p:nvSpPr>
        <p:spPr/>
        <p:txBody>
          <a:bodyPr/>
          <a:lstStyle/>
          <a:p>
            <a:r>
              <a:rPr lang="en-US" smtClean="0"/>
              <a:t>Money</a:t>
            </a:r>
          </a:p>
        </p:txBody>
      </p:sp>
      <p:sp>
        <p:nvSpPr>
          <p:cNvPr id="16387" name="Rectangle 3"/>
          <p:cNvSpPr>
            <a:spLocks noGrp="1" noChangeArrowheads="1"/>
          </p:cNvSpPr>
          <p:nvPr>
            <p:ph idx="1"/>
          </p:nvPr>
        </p:nvSpPr>
        <p:spPr>
          <a:xfrm>
            <a:off x="457200" y="1295400"/>
            <a:ext cx="8001000" cy="4953000"/>
          </a:xfrm>
        </p:spPr>
        <p:txBody>
          <a:bodyPr/>
          <a:lstStyle/>
          <a:p>
            <a:pPr>
              <a:defRPr/>
            </a:pPr>
            <a:r>
              <a:rPr lang="en-US" sz="2000" dirty="0" smtClean="0"/>
              <a:t>Money </a:t>
            </a:r>
            <a:r>
              <a:rPr lang="en-US" sz="2000" u="sng" dirty="0" smtClean="0"/>
              <a:t>does </a:t>
            </a:r>
            <a:r>
              <a:rPr lang="en-US" sz="2000" u="sng" dirty="0" smtClean="0">
                <a:solidFill>
                  <a:schemeClr val="accent6"/>
                </a:solidFill>
              </a:rPr>
              <a:t>not</a:t>
            </a:r>
            <a:r>
              <a:rPr lang="en-US" sz="2000" dirty="0" smtClean="0">
                <a:solidFill>
                  <a:srgbClr val="CC0000"/>
                </a:solidFill>
              </a:rPr>
              <a:t> </a:t>
            </a:r>
            <a:r>
              <a:rPr lang="en-US" sz="2000" dirty="0" smtClean="0"/>
              <a:t>behave as a utility function, but we can talk about the utility of having money (or being in debt)</a:t>
            </a:r>
          </a:p>
          <a:p>
            <a:pPr>
              <a:defRPr/>
            </a:pPr>
            <a:r>
              <a:rPr lang="en-US" sz="2000" dirty="0" smtClean="0"/>
              <a:t>Given a lottery L = [p, $X; (1-p), $Y]</a:t>
            </a:r>
            <a:endParaRPr lang="en-US" sz="2000" dirty="0" smtClean="0">
              <a:solidFill>
                <a:schemeClr val="tx1"/>
              </a:solidFill>
            </a:endParaRPr>
          </a:p>
          <a:p>
            <a:pPr lvl="1">
              <a:defRPr/>
            </a:pPr>
            <a:r>
              <a:rPr lang="en-US" sz="2000" dirty="0" smtClean="0"/>
              <a:t>The </a:t>
            </a:r>
            <a:r>
              <a:rPr lang="en-US" sz="2000" dirty="0" smtClean="0">
                <a:solidFill>
                  <a:srgbClr val="CC0000"/>
                </a:solidFill>
              </a:rPr>
              <a:t>expected monetary value </a:t>
            </a:r>
            <a:r>
              <a:rPr lang="en-US" sz="2000" dirty="0" smtClean="0"/>
              <a:t>EMV(L) is p*X + (1-p)*Y</a:t>
            </a:r>
          </a:p>
          <a:p>
            <a:pPr lvl="1">
              <a:defRPr/>
            </a:pPr>
            <a:r>
              <a:rPr lang="en-US" sz="2000" dirty="0" smtClean="0"/>
              <a:t>U(L) = p*U($X) + (1-p)*U($Y)</a:t>
            </a:r>
          </a:p>
          <a:p>
            <a:pPr lvl="1">
              <a:defRPr/>
            </a:pPr>
            <a:r>
              <a:rPr lang="en-US" sz="2000" dirty="0" smtClean="0"/>
              <a:t>Typically, U(L) &lt; U( EMV(L) )</a:t>
            </a:r>
          </a:p>
          <a:p>
            <a:pPr lvl="1">
              <a:defRPr/>
            </a:pPr>
            <a:r>
              <a:rPr lang="en-US" sz="2000" dirty="0" smtClean="0"/>
              <a:t>In this sense, people are </a:t>
            </a:r>
            <a:r>
              <a:rPr lang="en-US" sz="2000" dirty="0" smtClean="0">
                <a:solidFill>
                  <a:srgbClr val="CC0000"/>
                </a:solidFill>
              </a:rPr>
              <a:t>risk-averse</a:t>
            </a:r>
          </a:p>
          <a:p>
            <a:pPr lvl="1">
              <a:defRPr/>
            </a:pPr>
            <a:r>
              <a:rPr lang="en-US" sz="2000" dirty="0" smtClean="0"/>
              <a:t>When deep in debt, people are </a:t>
            </a:r>
            <a:r>
              <a:rPr lang="en-US" sz="2000" dirty="0" smtClean="0">
                <a:solidFill>
                  <a:srgbClr val="CC0000"/>
                </a:solidFill>
              </a:rPr>
              <a:t>risk-prone</a:t>
            </a:r>
          </a:p>
          <a:p>
            <a:pPr lvl="1">
              <a:defRPr/>
            </a:pPr>
            <a:endParaRPr lang="en-US" sz="2000" dirty="0" smtClean="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387">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387">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387">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387">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387">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638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3"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160307" y="1589883"/>
            <a:ext cx="5835256" cy="3492500"/>
          </a:xfrm>
          <a:prstGeom prst="rect">
            <a:avLst/>
          </a:prstGeom>
          <a:noFill/>
          <a:extLst>
            <a:ext uri="{909E8E84-426E-40dd-AFC4-6F175D3DCCD1}">
              <a14:hiddenFill xmlns="" xmlns:a14="http://schemas.microsoft.com/office/drawing/2010/main">
                <a:solidFill>
                  <a:srgbClr val="FFFFFF"/>
                </a:solidFill>
              </a14:hiddenFill>
            </a:ext>
          </a:extLst>
        </p:spPr>
      </p:pic>
      <p:sp>
        <p:nvSpPr>
          <p:cNvPr id="28674" name="Rectangle 2"/>
          <p:cNvSpPr>
            <a:spLocks noGrp="1" noChangeArrowheads="1"/>
          </p:cNvSpPr>
          <p:nvPr>
            <p:ph type="title"/>
          </p:nvPr>
        </p:nvSpPr>
        <p:spPr/>
        <p:txBody>
          <a:bodyPr/>
          <a:lstStyle/>
          <a:p>
            <a:r>
              <a:rPr lang="en-US" smtClean="0"/>
              <a:t>Example: Insurance</a:t>
            </a:r>
          </a:p>
        </p:txBody>
      </p:sp>
      <p:sp>
        <p:nvSpPr>
          <p:cNvPr id="1161219" name="Rectangle 3"/>
          <p:cNvSpPr>
            <a:spLocks noGrp="1" noChangeArrowheads="1"/>
          </p:cNvSpPr>
          <p:nvPr>
            <p:ph idx="1"/>
          </p:nvPr>
        </p:nvSpPr>
        <p:spPr>
          <a:xfrm>
            <a:off x="406400" y="1397000"/>
            <a:ext cx="5842000" cy="4927599"/>
          </a:xfrm>
        </p:spPr>
        <p:txBody>
          <a:bodyPr/>
          <a:lstStyle/>
          <a:p>
            <a:r>
              <a:rPr lang="en-US" sz="2400" dirty="0" smtClean="0"/>
              <a:t>Consider the lottery </a:t>
            </a:r>
            <a:r>
              <a:rPr lang="en-US" sz="2400" dirty="0" smtClean="0">
                <a:solidFill>
                  <a:srgbClr val="CC0000"/>
                </a:solidFill>
              </a:rPr>
              <a:t>[0.5, $1000;  0.5, $0]</a:t>
            </a:r>
            <a:endParaRPr lang="en-US" sz="2400" dirty="0" smtClean="0"/>
          </a:p>
          <a:p>
            <a:pPr lvl="1"/>
            <a:r>
              <a:rPr lang="en-US" sz="2000" dirty="0" smtClean="0"/>
              <a:t>What is its </a:t>
            </a:r>
            <a:r>
              <a:rPr lang="en-US" sz="2000" dirty="0" smtClean="0">
                <a:solidFill>
                  <a:srgbClr val="CC0000"/>
                </a:solidFill>
              </a:rPr>
              <a:t>expected monetary value</a:t>
            </a:r>
            <a:r>
              <a:rPr lang="en-US" sz="2000" dirty="0" smtClean="0"/>
              <a:t>?  ($500)</a:t>
            </a:r>
          </a:p>
          <a:p>
            <a:pPr lvl="1"/>
            <a:r>
              <a:rPr lang="en-US" sz="2000" dirty="0" smtClean="0"/>
              <a:t>What is its </a:t>
            </a:r>
            <a:r>
              <a:rPr lang="en-US" sz="2000" dirty="0" smtClean="0">
                <a:solidFill>
                  <a:srgbClr val="CC0000"/>
                </a:solidFill>
              </a:rPr>
              <a:t>certainty equivalent</a:t>
            </a:r>
            <a:r>
              <a:rPr lang="en-US" sz="2000" dirty="0" smtClean="0"/>
              <a:t>?</a:t>
            </a:r>
          </a:p>
          <a:p>
            <a:pPr lvl="2"/>
            <a:r>
              <a:rPr lang="en-US" sz="1800" dirty="0" smtClean="0"/>
              <a:t>Monetary value acceptable in lieu of lottery</a:t>
            </a:r>
          </a:p>
          <a:p>
            <a:pPr lvl="2"/>
            <a:r>
              <a:rPr lang="en-US" sz="1800" dirty="0" smtClean="0"/>
              <a:t>$400 for most people</a:t>
            </a:r>
          </a:p>
          <a:p>
            <a:pPr lvl="1"/>
            <a:r>
              <a:rPr lang="en-US" sz="2000" dirty="0" smtClean="0"/>
              <a:t>Difference of $100 is the </a:t>
            </a:r>
            <a:r>
              <a:rPr lang="en-US" sz="2000" dirty="0" smtClean="0">
                <a:solidFill>
                  <a:srgbClr val="CC0000"/>
                </a:solidFill>
              </a:rPr>
              <a:t>insurance premium</a:t>
            </a:r>
          </a:p>
          <a:p>
            <a:pPr lvl="2"/>
            <a:r>
              <a:rPr lang="en-US" sz="1800" dirty="0" smtClean="0"/>
              <a:t>There’s an insurance industry because people will pay to reduce their risk</a:t>
            </a:r>
          </a:p>
          <a:p>
            <a:pPr lvl="2"/>
            <a:r>
              <a:rPr lang="en-US" sz="1800" dirty="0" smtClean="0"/>
              <a:t>If everyone were risk-neutral, no insurance needed!</a:t>
            </a:r>
          </a:p>
          <a:p>
            <a:pPr lvl="1"/>
            <a:r>
              <a:rPr lang="en-US" sz="2000" dirty="0" smtClean="0"/>
              <a:t>It’s win-win: you’d rather have the $400 and the insurance company would rather have the lottery (their utility curve is linear and they have many lotteries)</a:t>
            </a:r>
          </a:p>
          <a:p>
            <a:endParaRPr lang="en-US" sz="2400" dirty="0" smtClean="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6121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6121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61219">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61219">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61219">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61219">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61219">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6121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8" name="Picture 4"/>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231063" y="1677676"/>
            <a:ext cx="2913062" cy="4013822"/>
          </a:xfrm>
          <a:prstGeom prst="rect">
            <a:avLst/>
          </a:prstGeom>
          <a:noFill/>
          <a:extLst>
            <a:ext uri="{909E8E84-426E-40dd-AFC4-6F175D3DCCD1}">
              <a14:hiddenFill xmlns="" xmlns:a14="http://schemas.microsoft.com/office/drawing/2010/main">
                <a:solidFill>
                  <a:srgbClr val="FFFFFF"/>
                </a:solidFill>
              </a14:hiddenFill>
            </a:ext>
          </a:extLst>
        </p:spPr>
      </p:pic>
      <p:sp>
        <p:nvSpPr>
          <p:cNvPr id="29698" name="Rectangle 2"/>
          <p:cNvSpPr>
            <a:spLocks noGrp="1" noChangeArrowheads="1"/>
          </p:cNvSpPr>
          <p:nvPr>
            <p:ph type="title"/>
          </p:nvPr>
        </p:nvSpPr>
        <p:spPr/>
        <p:txBody>
          <a:bodyPr/>
          <a:lstStyle/>
          <a:p>
            <a:r>
              <a:rPr lang="en-US" smtClean="0"/>
              <a:t>Example: Human Rationality?</a:t>
            </a:r>
          </a:p>
        </p:txBody>
      </p:sp>
      <p:sp>
        <p:nvSpPr>
          <p:cNvPr id="1163267" name="Rectangle 3"/>
          <p:cNvSpPr>
            <a:spLocks noGrp="1" noChangeArrowheads="1"/>
          </p:cNvSpPr>
          <p:nvPr>
            <p:ph idx="1"/>
          </p:nvPr>
        </p:nvSpPr>
        <p:spPr/>
        <p:txBody>
          <a:bodyPr/>
          <a:lstStyle/>
          <a:p>
            <a:pPr>
              <a:lnSpc>
                <a:spcPct val="80000"/>
              </a:lnSpc>
            </a:pPr>
            <a:r>
              <a:rPr lang="en-US" sz="2800" dirty="0" smtClean="0"/>
              <a:t>Famous example of Allais (1953)</a:t>
            </a:r>
          </a:p>
          <a:p>
            <a:pPr lvl="5">
              <a:lnSpc>
                <a:spcPct val="80000"/>
              </a:lnSpc>
            </a:pPr>
            <a:endParaRPr lang="en-US" sz="1200" dirty="0" smtClean="0">
              <a:latin typeface="Calibri" pitchFamily="34" charset="0"/>
            </a:endParaRPr>
          </a:p>
          <a:p>
            <a:pPr lvl="1">
              <a:lnSpc>
                <a:spcPct val="80000"/>
              </a:lnSpc>
            </a:pPr>
            <a:r>
              <a:rPr lang="en-US" sz="2400" dirty="0" smtClean="0"/>
              <a:t>A: [0.8, $4k;    0.2, $0]</a:t>
            </a:r>
          </a:p>
          <a:p>
            <a:pPr lvl="1">
              <a:lnSpc>
                <a:spcPct val="80000"/>
              </a:lnSpc>
            </a:pPr>
            <a:r>
              <a:rPr lang="en-US" sz="2400" dirty="0" smtClean="0"/>
              <a:t>B: [1.0, $3k;    0.0, $0]</a:t>
            </a:r>
          </a:p>
          <a:p>
            <a:pPr lvl="5">
              <a:lnSpc>
                <a:spcPct val="80000"/>
              </a:lnSpc>
            </a:pPr>
            <a:endParaRPr lang="en-US" sz="1200" dirty="0" smtClean="0"/>
          </a:p>
          <a:p>
            <a:pPr lvl="1">
              <a:lnSpc>
                <a:spcPct val="80000"/>
              </a:lnSpc>
            </a:pPr>
            <a:r>
              <a:rPr lang="en-US" sz="2400" dirty="0" smtClean="0"/>
              <a:t>C: [0.2, $4k;    0.8, $0]</a:t>
            </a:r>
          </a:p>
          <a:p>
            <a:pPr lvl="1">
              <a:lnSpc>
                <a:spcPct val="80000"/>
              </a:lnSpc>
            </a:pPr>
            <a:r>
              <a:rPr lang="en-US" sz="2400" dirty="0" smtClean="0"/>
              <a:t>D: [0.25, $3k;    0.75, $0]</a:t>
            </a:r>
          </a:p>
          <a:p>
            <a:pPr lvl="2">
              <a:lnSpc>
                <a:spcPct val="80000"/>
              </a:lnSpc>
            </a:pPr>
            <a:endParaRPr lang="en-US" sz="2000" dirty="0" smtClean="0"/>
          </a:p>
          <a:p>
            <a:pPr>
              <a:lnSpc>
                <a:spcPct val="80000"/>
              </a:lnSpc>
            </a:pPr>
            <a:r>
              <a:rPr lang="en-US" sz="2800" dirty="0" smtClean="0"/>
              <a:t>Most people prefer B &gt; A, C &gt; D</a:t>
            </a:r>
          </a:p>
          <a:p>
            <a:pPr lvl="2">
              <a:lnSpc>
                <a:spcPct val="80000"/>
              </a:lnSpc>
            </a:pPr>
            <a:endParaRPr lang="en-US" sz="2000" dirty="0" smtClean="0"/>
          </a:p>
          <a:p>
            <a:pPr>
              <a:lnSpc>
                <a:spcPct val="80000"/>
              </a:lnSpc>
            </a:pPr>
            <a:r>
              <a:rPr lang="en-US" sz="2800" dirty="0" smtClean="0"/>
              <a:t>But if U($0) = 0, then</a:t>
            </a:r>
          </a:p>
          <a:p>
            <a:pPr lvl="1">
              <a:lnSpc>
                <a:spcPct val="80000"/>
              </a:lnSpc>
            </a:pPr>
            <a:r>
              <a:rPr lang="en-US" sz="2400" dirty="0" smtClean="0"/>
              <a:t>B &gt; A </a:t>
            </a:r>
            <a:r>
              <a:rPr lang="en-US" sz="2400" dirty="0" smtClean="0">
                <a:sym typeface="Symbol" pitchFamily="18" charset="2"/>
              </a:rPr>
              <a:t> U($3k) &gt; 0.8 U($4k)</a:t>
            </a:r>
          </a:p>
          <a:p>
            <a:pPr lvl="1">
              <a:lnSpc>
                <a:spcPct val="80000"/>
              </a:lnSpc>
            </a:pPr>
            <a:r>
              <a:rPr lang="en-US" sz="2400" dirty="0" smtClean="0"/>
              <a:t>C &gt; D </a:t>
            </a:r>
            <a:r>
              <a:rPr lang="en-US" sz="2400" dirty="0" smtClean="0">
                <a:sym typeface="Symbol" pitchFamily="18" charset="2"/>
              </a:rPr>
              <a:t> 0.8 U($4k) &gt; U($3k)</a:t>
            </a:r>
          </a:p>
          <a:p>
            <a:pPr lvl="1">
              <a:lnSpc>
                <a:spcPct val="80000"/>
              </a:lnSpc>
            </a:pPr>
            <a:endParaRPr lang="en-US" sz="2400" dirty="0" smtClean="0">
              <a:sym typeface="Symbol" pitchFamily="18" charset="2"/>
            </a:endParaRPr>
          </a:p>
        </p:txBody>
      </p:sp>
      <p:sp>
        <p:nvSpPr>
          <p:cNvPr id="6" name="Left Arrow 5"/>
          <p:cNvSpPr/>
          <p:nvPr/>
        </p:nvSpPr>
        <p:spPr>
          <a:xfrm>
            <a:off x="4038600" y="2018325"/>
            <a:ext cx="381000" cy="304800"/>
          </a:xfrm>
          <a:prstGeom prst="leftArrow">
            <a:avLst/>
          </a:prstGeom>
          <a:solidFill>
            <a:srgbClr val="99CCFF"/>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63267">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63267">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63267">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63267">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63267">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63267">
                                            <p:txEl>
                                              <p:pRg st="10" end="1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63267">
                                            <p:txEl>
                                              <p:pRg st="11" end="1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163267">
                                            <p:txEl>
                                              <p:pRg st="12" end="12"/>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12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Review: Minimax and Alpha-Beta 1</a:t>
            </a:r>
            <a:endParaRPr lang="en-US" dirty="0"/>
          </a:p>
        </p:txBody>
      </p:sp>
      <p:pic>
        <p:nvPicPr>
          <p:cNvPr id="6" name="Picture 5" descr="alpha-beta-small.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95600" y="1371600"/>
            <a:ext cx="6502400" cy="4826000"/>
          </a:xfrm>
          <a:prstGeom prst="rect">
            <a:avLst/>
          </a:prstGeom>
        </p:spPr>
      </p:pic>
    </p:spTree>
    <p:extLst>
      <p:ext uri="{BB962C8B-B14F-4D97-AF65-F5344CB8AC3E}">
        <p14:creationId xmlns:p14="http://schemas.microsoft.com/office/powerpoint/2010/main" val="367848252"/>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r>
              <a:rPr lang="en-US" smtClean="0"/>
              <a:t>Uncertainty Everywhere</a:t>
            </a:r>
          </a:p>
        </p:txBody>
      </p:sp>
      <p:sp>
        <p:nvSpPr>
          <p:cNvPr id="15363" name="Rectangle 3"/>
          <p:cNvSpPr>
            <a:spLocks noGrp="1" noChangeArrowheads="1"/>
          </p:cNvSpPr>
          <p:nvPr>
            <p:ph idx="1"/>
          </p:nvPr>
        </p:nvSpPr>
        <p:spPr/>
        <p:txBody>
          <a:bodyPr/>
          <a:lstStyle/>
          <a:p>
            <a:pPr>
              <a:lnSpc>
                <a:spcPct val="80000"/>
              </a:lnSpc>
            </a:pPr>
            <a:r>
              <a:rPr lang="en-US" sz="2000" smtClean="0"/>
              <a:t>Not just for games of chance!</a:t>
            </a:r>
          </a:p>
          <a:p>
            <a:pPr lvl="1">
              <a:lnSpc>
                <a:spcPct val="80000"/>
              </a:lnSpc>
            </a:pPr>
            <a:r>
              <a:rPr lang="en-US" sz="1800" smtClean="0"/>
              <a:t>I’m sick: will I sneeze this minute?</a:t>
            </a:r>
          </a:p>
          <a:p>
            <a:pPr lvl="1">
              <a:lnSpc>
                <a:spcPct val="80000"/>
              </a:lnSpc>
            </a:pPr>
            <a:r>
              <a:rPr lang="en-US" sz="1800" smtClean="0"/>
              <a:t>Email contains “FREE!”: is it spam?</a:t>
            </a:r>
          </a:p>
          <a:p>
            <a:pPr lvl="1">
              <a:lnSpc>
                <a:spcPct val="80000"/>
              </a:lnSpc>
            </a:pPr>
            <a:r>
              <a:rPr lang="en-US" sz="1800" smtClean="0"/>
              <a:t>Tooth hurts: have cavity?</a:t>
            </a:r>
          </a:p>
          <a:p>
            <a:pPr lvl="1">
              <a:lnSpc>
                <a:spcPct val="80000"/>
              </a:lnSpc>
            </a:pPr>
            <a:r>
              <a:rPr lang="en-US" sz="1800" smtClean="0"/>
              <a:t>60 min enough to get to the airport?</a:t>
            </a:r>
          </a:p>
          <a:p>
            <a:pPr lvl="1">
              <a:lnSpc>
                <a:spcPct val="80000"/>
              </a:lnSpc>
            </a:pPr>
            <a:r>
              <a:rPr lang="en-US" sz="1800" smtClean="0"/>
              <a:t>Robot rotated wheel three times, how far did it advance?</a:t>
            </a:r>
          </a:p>
          <a:p>
            <a:pPr lvl="1">
              <a:lnSpc>
                <a:spcPct val="80000"/>
              </a:lnSpc>
            </a:pPr>
            <a:r>
              <a:rPr lang="en-US" sz="1800" smtClean="0"/>
              <a:t>Safe to cross street? (Look both ways!)</a:t>
            </a:r>
          </a:p>
          <a:p>
            <a:pPr>
              <a:lnSpc>
                <a:spcPct val="80000"/>
              </a:lnSpc>
            </a:pPr>
            <a:endParaRPr lang="en-US" sz="2000" smtClean="0"/>
          </a:p>
          <a:p>
            <a:pPr>
              <a:lnSpc>
                <a:spcPct val="80000"/>
              </a:lnSpc>
            </a:pPr>
            <a:r>
              <a:rPr lang="en-US" sz="2000" smtClean="0"/>
              <a:t>Sources of uncertainty in random variables:</a:t>
            </a:r>
          </a:p>
          <a:p>
            <a:pPr lvl="1">
              <a:lnSpc>
                <a:spcPct val="80000"/>
              </a:lnSpc>
            </a:pPr>
            <a:r>
              <a:rPr lang="en-US" sz="1800" smtClean="0"/>
              <a:t>Inherently random process (dice, etc)</a:t>
            </a:r>
          </a:p>
          <a:p>
            <a:pPr lvl="1">
              <a:lnSpc>
                <a:spcPct val="80000"/>
              </a:lnSpc>
            </a:pPr>
            <a:r>
              <a:rPr lang="en-US" sz="1800" smtClean="0"/>
              <a:t>Insufficient or weak evidence</a:t>
            </a:r>
          </a:p>
          <a:p>
            <a:pPr lvl="1">
              <a:lnSpc>
                <a:spcPct val="80000"/>
              </a:lnSpc>
            </a:pPr>
            <a:r>
              <a:rPr lang="en-US" sz="1800" smtClean="0"/>
              <a:t>Ignorance of underlying processes</a:t>
            </a:r>
          </a:p>
          <a:p>
            <a:pPr lvl="1">
              <a:lnSpc>
                <a:spcPct val="80000"/>
              </a:lnSpc>
            </a:pPr>
            <a:r>
              <a:rPr lang="en-US" sz="1800" smtClean="0"/>
              <a:t>Unmodeled variables</a:t>
            </a:r>
          </a:p>
          <a:p>
            <a:pPr lvl="1">
              <a:lnSpc>
                <a:spcPct val="80000"/>
              </a:lnSpc>
            </a:pPr>
            <a:r>
              <a:rPr lang="en-US" sz="1800" smtClean="0"/>
              <a:t>The world’s just noisy – it doesn’t behave according to plan!</a:t>
            </a:r>
          </a:p>
          <a:p>
            <a:pPr lvl="1">
              <a:lnSpc>
                <a:spcPct val="80000"/>
              </a:lnSpc>
            </a:pPr>
            <a:endParaRPr lang="en-US" sz="1800" smtClean="0"/>
          </a:p>
          <a:p>
            <a:pPr>
              <a:lnSpc>
                <a:spcPct val="80000"/>
              </a:lnSpc>
            </a:pPr>
            <a:r>
              <a:rPr lang="en-US" sz="2000" smtClean="0"/>
              <a:t>Compare to </a:t>
            </a:r>
            <a:r>
              <a:rPr lang="en-US" sz="2000" i="1" smtClean="0"/>
              <a:t>fuzzy logic</a:t>
            </a:r>
            <a:r>
              <a:rPr lang="en-US" sz="2000" smtClean="0"/>
              <a:t>, which has </a:t>
            </a:r>
            <a:r>
              <a:rPr lang="en-US" sz="2000" i="1" smtClean="0"/>
              <a:t>degrees of truth</a:t>
            </a:r>
            <a:r>
              <a:rPr lang="en-US" sz="2000" smtClean="0"/>
              <a:t>, rather than just </a:t>
            </a:r>
            <a:r>
              <a:rPr lang="en-US" sz="2000" i="1" smtClean="0"/>
              <a:t>degrees of belief</a:t>
            </a:r>
          </a:p>
          <a:p>
            <a:pPr lvl="1">
              <a:lnSpc>
                <a:spcPct val="80000"/>
              </a:lnSpc>
            </a:pPr>
            <a:endParaRPr lang="en-US" sz="1800" smtClean="0"/>
          </a:p>
          <a:p>
            <a:pPr lvl="1">
              <a:lnSpc>
                <a:spcPct val="80000"/>
              </a:lnSpc>
            </a:pPr>
            <a:endParaRPr lang="en-US" sz="1800" smtClean="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363">
                                            <p:txEl>
                                              <p:pRg st="8" end="8"/>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363">
                                            <p:txEl>
                                              <p:pRg st="9" end="9"/>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363">
                                            <p:txEl>
                                              <p:pRg st="10" end="1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363">
                                            <p:txEl>
                                              <p:pRg st="11" end="1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363">
                                            <p:txEl>
                                              <p:pRg st="12" end="1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363">
                                            <p:txEl>
                                              <p:pRg st="13" end="1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5363">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Next Time: MDPs!</a:t>
            </a:r>
            <a:endParaRPr lang="en-US" dirty="0"/>
          </a:p>
        </p:txBody>
      </p:sp>
      <p:sp>
        <p:nvSpPr>
          <p:cNvPr id="3" name="Content Placeholder 2"/>
          <p:cNvSpPr>
            <a:spLocks noGrp="1"/>
          </p:cNvSpPr>
          <p:nvPr>
            <p:ph idx="1"/>
          </p:nvPr>
        </p:nvSpPr>
        <p:spPr/>
        <p:txBody>
          <a:bodyPr/>
          <a:lstStyle/>
          <a:p>
            <a:endParaRPr lang="en-US"/>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Minimax and Alpha-Beta </a:t>
            </a:r>
            <a:r>
              <a:rPr lang="en-US" dirty="0" smtClean="0"/>
              <a:t>2</a:t>
            </a:r>
            <a:endParaRPr lang="en-US" dirty="0"/>
          </a:p>
        </p:txBody>
      </p:sp>
      <p:pic>
        <p:nvPicPr>
          <p:cNvPr id="5" name="Picture 4" descr="alpha-beta-larg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2600" y="1143000"/>
            <a:ext cx="9029700" cy="5715000"/>
          </a:xfrm>
          <a:prstGeom prst="rect">
            <a:avLst/>
          </a:prstGeom>
        </p:spPr>
      </p:pic>
    </p:spTree>
    <p:extLst>
      <p:ext uri="{BB962C8B-B14F-4D97-AF65-F5344CB8AC3E}">
        <p14:creationId xmlns:p14="http://schemas.microsoft.com/office/powerpoint/2010/main" val="196763529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276600" y="1676400"/>
            <a:ext cx="5486400" cy="3886200"/>
          </a:xfrm>
          <a:prstGeom prst="rect">
            <a:avLst/>
          </a:prstGeom>
          <a:noFill/>
          <a:extLst>
            <a:ext uri="{909E8E84-426E-40dd-AFC4-6F175D3DCCD1}">
              <a14:hiddenFill xmlns=""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smtClean="0"/>
              <a:t>Uncertain Outcomes</a:t>
            </a:r>
            <a:endParaRPr lang="en-US"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1" name="Picture 5"/>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933729" y="1834588"/>
            <a:ext cx="3672377" cy="1431808"/>
          </a:xfrm>
          <a:prstGeom prst="rect">
            <a:avLst/>
          </a:prstGeom>
          <a:noFill/>
          <a:extLst>
            <a:ext uri="{909E8E84-426E-40dd-AFC4-6F175D3DCCD1}">
              <a14:hiddenFill xmlns="" xmlns:a14="http://schemas.microsoft.com/office/drawing/2010/main">
                <a:solidFill>
                  <a:srgbClr val="FFFFFF"/>
                </a:solidFill>
              </a14:hiddenFill>
            </a:ext>
          </a:extLst>
        </p:spPr>
      </p:pic>
      <p:pic>
        <p:nvPicPr>
          <p:cNvPr id="4100" name="Picture 4"/>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956173" y="1470022"/>
            <a:ext cx="3626227" cy="2568577"/>
          </a:xfrm>
          <a:prstGeom prst="rect">
            <a:avLst/>
          </a:prstGeom>
          <a:noFill/>
          <a:extLst>
            <a:ext uri="{909E8E84-426E-40dd-AFC4-6F175D3DCCD1}">
              <a14:hiddenFill xmlns="" xmlns:a14="http://schemas.microsoft.com/office/drawing/2010/main">
                <a:solidFill>
                  <a:srgbClr val="FFFFFF"/>
                </a:solidFill>
              </a14:hiddenFill>
            </a:ext>
          </a:extLst>
        </p:spPr>
      </p:pic>
      <p:pic>
        <p:nvPicPr>
          <p:cNvPr id="2050" name="Picture 2"/>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410539" y="1460973"/>
            <a:ext cx="3674720" cy="1974850"/>
          </a:xfrm>
          <a:prstGeom prst="rect">
            <a:avLst/>
          </a:prstGeom>
          <a:noFill/>
          <a:extLst>
            <a:ext uri="{909E8E84-426E-40dd-AFC4-6F175D3DCCD1}">
              <a14:hiddenFill xmlns="" xmlns:a14="http://schemas.microsoft.com/office/drawing/2010/main">
                <a:solidFill>
                  <a:srgbClr val="FFFFFF"/>
                </a:solidFill>
              </a14:hiddenFill>
            </a:ext>
          </a:extLst>
        </p:spPr>
      </p:pic>
      <p:sp>
        <p:nvSpPr>
          <p:cNvPr id="16386" name="Rectangle 2"/>
          <p:cNvSpPr>
            <a:spLocks noGrp="1" noChangeArrowheads="1"/>
          </p:cNvSpPr>
          <p:nvPr>
            <p:ph type="title"/>
          </p:nvPr>
        </p:nvSpPr>
        <p:spPr/>
        <p:txBody>
          <a:bodyPr/>
          <a:lstStyle/>
          <a:p>
            <a:pPr eaLnBrk="1" hangingPunct="1"/>
            <a:r>
              <a:rPr lang="en-US" dirty="0" smtClean="0"/>
              <a:t>Worst-Case vs. Average Case</a:t>
            </a:r>
          </a:p>
        </p:txBody>
      </p:sp>
      <p:sp>
        <p:nvSpPr>
          <p:cNvPr id="16388" name="AutoShape 5"/>
          <p:cNvSpPr>
            <a:spLocks noChangeArrowheads="1"/>
          </p:cNvSpPr>
          <p:nvPr/>
        </p:nvSpPr>
        <p:spPr bwMode="auto">
          <a:xfrm>
            <a:off x="5791200" y="2057400"/>
            <a:ext cx="381000" cy="304800"/>
          </a:xfrm>
          <a:prstGeom prst="triangle">
            <a:avLst>
              <a:gd name="adj" fmla="val 50000"/>
            </a:avLst>
          </a:prstGeom>
          <a:solidFill>
            <a:srgbClr val="CCECFF"/>
          </a:solidFill>
          <a:ln w="9525">
            <a:solidFill>
              <a:schemeClr val="tx1"/>
            </a:solidFill>
            <a:miter lim="800000"/>
            <a:headEnd/>
            <a:tailEnd/>
          </a:ln>
        </p:spPr>
        <p:txBody>
          <a:bodyPr wrap="none" anchor="ctr"/>
          <a:lstStyle/>
          <a:p>
            <a:endParaRPr lang="en-US">
              <a:latin typeface="Calibri" pitchFamily="34" charset="0"/>
            </a:endParaRPr>
          </a:p>
        </p:txBody>
      </p:sp>
      <p:sp>
        <p:nvSpPr>
          <p:cNvPr id="16389" name="AutoShape 6"/>
          <p:cNvSpPr>
            <a:spLocks noChangeArrowheads="1"/>
          </p:cNvSpPr>
          <p:nvPr/>
        </p:nvSpPr>
        <p:spPr bwMode="auto">
          <a:xfrm rot="10800000">
            <a:off x="5029200" y="3048000"/>
            <a:ext cx="381000" cy="304800"/>
          </a:xfrm>
          <a:prstGeom prst="triangle">
            <a:avLst>
              <a:gd name="adj" fmla="val 50000"/>
            </a:avLst>
          </a:prstGeom>
          <a:solidFill>
            <a:srgbClr val="FF9999"/>
          </a:solidFill>
          <a:ln w="9525">
            <a:solidFill>
              <a:schemeClr val="tx1"/>
            </a:solidFill>
            <a:miter lim="800000"/>
            <a:headEnd/>
            <a:tailEnd/>
          </a:ln>
        </p:spPr>
        <p:txBody>
          <a:bodyPr wrap="none" anchor="ctr"/>
          <a:lstStyle/>
          <a:p>
            <a:endParaRPr lang="en-US">
              <a:latin typeface="Calibri" pitchFamily="34" charset="0"/>
            </a:endParaRPr>
          </a:p>
        </p:txBody>
      </p:sp>
      <p:sp>
        <p:nvSpPr>
          <p:cNvPr id="16390" name="AutoShape 7"/>
          <p:cNvSpPr>
            <a:spLocks noChangeArrowheads="1"/>
          </p:cNvSpPr>
          <p:nvPr/>
        </p:nvSpPr>
        <p:spPr bwMode="auto">
          <a:xfrm rot="10800000">
            <a:off x="6553200" y="3048000"/>
            <a:ext cx="381000" cy="304800"/>
          </a:xfrm>
          <a:prstGeom prst="triangle">
            <a:avLst>
              <a:gd name="adj" fmla="val 50000"/>
            </a:avLst>
          </a:prstGeom>
          <a:solidFill>
            <a:srgbClr val="FF9999"/>
          </a:solidFill>
          <a:ln w="9525">
            <a:solidFill>
              <a:schemeClr val="tx1"/>
            </a:solidFill>
            <a:miter lim="800000"/>
            <a:headEnd/>
            <a:tailEnd/>
          </a:ln>
        </p:spPr>
        <p:txBody>
          <a:bodyPr wrap="none" anchor="ctr"/>
          <a:lstStyle/>
          <a:p>
            <a:endParaRPr lang="en-US">
              <a:latin typeface="Calibri" pitchFamily="34" charset="0"/>
            </a:endParaRPr>
          </a:p>
        </p:txBody>
      </p:sp>
      <p:sp>
        <p:nvSpPr>
          <p:cNvPr id="16391" name="Rectangle 8"/>
          <p:cNvSpPr>
            <a:spLocks noChangeArrowheads="1"/>
          </p:cNvSpPr>
          <p:nvPr/>
        </p:nvSpPr>
        <p:spPr bwMode="auto">
          <a:xfrm>
            <a:off x="4648200" y="4343400"/>
            <a:ext cx="381000" cy="304800"/>
          </a:xfrm>
          <a:prstGeom prst="rect">
            <a:avLst/>
          </a:prstGeom>
          <a:solidFill>
            <a:srgbClr val="BD92DE"/>
          </a:solidFill>
          <a:ln w="9525">
            <a:solidFill>
              <a:schemeClr val="tx1"/>
            </a:solidFill>
            <a:miter lim="800000"/>
            <a:headEnd/>
            <a:tailEnd/>
          </a:ln>
        </p:spPr>
        <p:txBody>
          <a:bodyPr wrap="none" anchor="ctr"/>
          <a:lstStyle/>
          <a:p>
            <a:pPr algn="ctr"/>
            <a:r>
              <a:rPr lang="en-US" dirty="0">
                <a:latin typeface="Calibri" pitchFamily="34" charset="0"/>
              </a:rPr>
              <a:t>10</a:t>
            </a:r>
          </a:p>
        </p:txBody>
      </p:sp>
      <p:sp>
        <p:nvSpPr>
          <p:cNvPr id="16392" name="Rectangle 9"/>
          <p:cNvSpPr>
            <a:spLocks noChangeArrowheads="1"/>
          </p:cNvSpPr>
          <p:nvPr/>
        </p:nvSpPr>
        <p:spPr bwMode="auto">
          <a:xfrm>
            <a:off x="5334000" y="4343400"/>
            <a:ext cx="381000" cy="304800"/>
          </a:xfrm>
          <a:prstGeom prst="rect">
            <a:avLst/>
          </a:prstGeom>
          <a:solidFill>
            <a:srgbClr val="BD92DE"/>
          </a:solidFill>
          <a:ln w="9525">
            <a:solidFill>
              <a:schemeClr val="tx1"/>
            </a:solidFill>
            <a:miter lim="800000"/>
            <a:headEnd/>
            <a:tailEnd/>
          </a:ln>
        </p:spPr>
        <p:txBody>
          <a:bodyPr wrap="none" anchor="ctr"/>
          <a:lstStyle/>
          <a:p>
            <a:pPr algn="ctr"/>
            <a:r>
              <a:rPr lang="en-US">
                <a:latin typeface="Calibri" pitchFamily="34" charset="0"/>
              </a:rPr>
              <a:t>10</a:t>
            </a:r>
          </a:p>
        </p:txBody>
      </p:sp>
      <p:sp>
        <p:nvSpPr>
          <p:cNvPr id="16393" name="Rectangle 10"/>
          <p:cNvSpPr>
            <a:spLocks noChangeArrowheads="1"/>
          </p:cNvSpPr>
          <p:nvPr/>
        </p:nvSpPr>
        <p:spPr bwMode="auto">
          <a:xfrm>
            <a:off x="6172200" y="4343400"/>
            <a:ext cx="381000" cy="304800"/>
          </a:xfrm>
          <a:prstGeom prst="rect">
            <a:avLst/>
          </a:prstGeom>
          <a:solidFill>
            <a:srgbClr val="BD92DE"/>
          </a:solidFill>
          <a:ln w="9525">
            <a:solidFill>
              <a:schemeClr val="tx1"/>
            </a:solidFill>
            <a:miter lim="800000"/>
            <a:headEnd/>
            <a:tailEnd/>
          </a:ln>
        </p:spPr>
        <p:txBody>
          <a:bodyPr wrap="none" anchor="ctr"/>
          <a:lstStyle/>
          <a:p>
            <a:pPr algn="ctr"/>
            <a:r>
              <a:rPr lang="en-US">
                <a:latin typeface="Calibri" pitchFamily="34" charset="0"/>
              </a:rPr>
              <a:t>9</a:t>
            </a:r>
          </a:p>
        </p:txBody>
      </p:sp>
      <p:sp>
        <p:nvSpPr>
          <p:cNvPr id="16394" name="Rectangle 11"/>
          <p:cNvSpPr>
            <a:spLocks noChangeArrowheads="1"/>
          </p:cNvSpPr>
          <p:nvPr/>
        </p:nvSpPr>
        <p:spPr bwMode="auto">
          <a:xfrm>
            <a:off x="6934200" y="4343400"/>
            <a:ext cx="381000" cy="304800"/>
          </a:xfrm>
          <a:prstGeom prst="rect">
            <a:avLst/>
          </a:prstGeom>
          <a:solidFill>
            <a:srgbClr val="BD92DE"/>
          </a:solidFill>
          <a:ln w="9525">
            <a:solidFill>
              <a:schemeClr val="tx1"/>
            </a:solidFill>
            <a:miter lim="800000"/>
            <a:headEnd/>
            <a:tailEnd/>
          </a:ln>
        </p:spPr>
        <p:txBody>
          <a:bodyPr wrap="none" anchor="ctr"/>
          <a:lstStyle/>
          <a:p>
            <a:pPr algn="ctr"/>
            <a:r>
              <a:rPr lang="en-US" dirty="0">
                <a:latin typeface="Calibri" pitchFamily="34" charset="0"/>
              </a:rPr>
              <a:t>100</a:t>
            </a:r>
          </a:p>
        </p:txBody>
      </p:sp>
      <p:cxnSp>
        <p:nvCxnSpPr>
          <p:cNvPr id="16395" name="AutoShape 12"/>
          <p:cNvCxnSpPr>
            <a:cxnSpLocks noChangeShapeType="1"/>
            <a:stCxn id="16388" idx="3"/>
            <a:endCxn id="16389" idx="3"/>
          </p:cNvCxnSpPr>
          <p:nvPr/>
        </p:nvCxnSpPr>
        <p:spPr bwMode="auto">
          <a:xfrm flipH="1">
            <a:off x="5219700" y="2362200"/>
            <a:ext cx="762000" cy="685800"/>
          </a:xfrm>
          <a:prstGeom prst="straightConnector1">
            <a:avLst/>
          </a:prstGeom>
          <a:noFill/>
          <a:ln w="9525">
            <a:solidFill>
              <a:schemeClr val="tx1"/>
            </a:solidFill>
            <a:round/>
            <a:headEnd/>
            <a:tailEnd type="triangle" w="med" len="med"/>
          </a:ln>
        </p:spPr>
      </p:cxnSp>
      <p:cxnSp>
        <p:nvCxnSpPr>
          <p:cNvPr id="16396" name="AutoShape 13"/>
          <p:cNvCxnSpPr>
            <a:cxnSpLocks noChangeShapeType="1"/>
            <a:stCxn id="16388" idx="3"/>
            <a:endCxn id="16390" idx="3"/>
          </p:cNvCxnSpPr>
          <p:nvPr/>
        </p:nvCxnSpPr>
        <p:spPr bwMode="auto">
          <a:xfrm>
            <a:off x="5981700" y="2362200"/>
            <a:ext cx="762000" cy="685800"/>
          </a:xfrm>
          <a:prstGeom prst="straightConnector1">
            <a:avLst/>
          </a:prstGeom>
          <a:noFill/>
          <a:ln w="9525">
            <a:solidFill>
              <a:schemeClr val="tx1"/>
            </a:solidFill>
            <a:round/>
            <a:headEnd/>
            <a:tailEnd type="triangle" w="med" len="med"/>
          </a:ln>
        </p:spPr>
      </p:cxnSp>
      <p:cxnSp>
        <p:nvCxnSpPr>
          <p:cNvPr id="16397" name="AutoShape 14"/>
          <p:cNvCxnSpPr>
            <a:cxnSpLocks noChangeShapeType="1"/>
            <a:stCxn id="16389" idx="0"/>
            <a:endCxn id="16391" idx="0"/>
          </p:cNvCxnSpPr>
          <p:nvPr/>
        </p:nvCxnSpPr>
        <p:spPr bwMode="auto">
          <a:xfrm flipH="1">
            <a:off x="4838700" y="3352800"/>
            <a:ext cx="381000" cy="990600"/>
          </a:xfrm>
          <a:prstGeom prst="straightConnector1">
            <a:avLst/>
          </a:prstGeom>
          <a:noFill/>
          <a:ln w="9525">
            <a:solidFill>
              <a:schemeClr val="tx1"/>
            </a:solidFill>
            <a:round/>
            <a:headEnd/>
            <a:tailEnd type="triangle" w="med" len="med"/>
          </a:ln>
        </p:spPr>
      </p:cxnSp>
      <p:cxnSp>
        <p:nvCxnSpPr>
          <p:cNvPr id="16398" name="AutoShape 15"/>
          <p:cNvCxnSpPr>
            <a:cxnSpLocks noChangeShapeType="1"/>
            <a:stCxn id="16389" idx="0"/>
            <a:endCxn id="16392" idx="0"/>
          </p:cNvCxnSpPr>
          <p:nvPr/>
        </p:nvCxnSpPr>
        <p:spPr bwMode="auto">
          <a:xfrm>
            <a:off x="5219700" y="3352800"/>
            <a:ext cx="304800" cy="990600"/>
          </a:xfrm>
          <a:prstGeom prst="straightConnector1">
            <a:avLst/>
          </a:prstGeom>
          <a:noFill/>
          <a:ln w="9525">
            <a:solidFill>
              <a:schemeClr val="tx1"/>
            </a:solidFill>
            <a:round/>
            <a:headEnd/>
            <a:tailEnd type="triangle" w="med" len="med"/>
          </a:ln>
        </p:spPr>
      </p:cxnSp>
      <p:cxnSp>
        <p:nvCxnSpPr>
          <p:cNvPr id="16399" name="AutoShape 16"/>
          <p:cNvCxnSpPr>
            <a:cxnSpLocks noChangeShapeType="1"/>
            <a:stCxn id="16390" idx="0"/>
            <a:endCxn id="16393" idx="0"/>
          </p:cNvCxnSpPr>
          <p:nvPr/>
        </p:nvCxnSpPr>
        <p:spPr bwMode="auto">
          <a:xfrm flipH="1">
            <a:off x="6362700" y="3352800"/>
            <a:ext cx="381000" cy="990600"/>
          </a:xfrm>
          <a:prstGeom prst="straightConnector1">
            <a:avLst/>
          </a:prstGeom>
          <a:noFill/>
          <a:ln w="9525">
            <a:solidFill>
              <a:schemeClr val="tx1"/>
            </a:solidFill>
            <a:round/>
            <a:headEnd/>
            <a:tailEnd type="triangle" w="med" len="med"/>
          </a:ln>
        </p:spPr>
      </p:cxnSp>
      <p:cxnSp>
        <p:nvCxnSpPr>
          <p:cNvPr id="16400" name="AutoShape 17"/>
          <p:cNvCxnSpPr>
            <a:cxnSpLocks noChangeShapeType="1"/>
            <a:stCxn id="16390" idx="0"/>
            <a:endCxn id="16394" idx="0"/>
          </p:cNvCxnSpPr>
          <p:nvPr/>
        </p:nvCxnSpPr>
        <p:spPr bwMode="auto">
          <a:xfrm>
            <a:off x="6743700" y="3352800"/>
            <a:ext cx="381000" cy="990600"/>
          </a:xfrm>
          <a:prstGeom prst="straightConnector1">
            <a:avLst/>
          </a:prstGeom>
          <a:noFill/>
          <a:ln w="9525">
            <a:solidFill>
              <a:schemeClr val="tx1"/>
            </a:solidFill>
            <a:round/>
            <a:headEnd/>
            <a:tailEnd type="triangle" w="med" len="med"/>
          </a:ln>
        </p:spPr>
      </p:cxnSp>
      <p:sp>
        <p:nvSpPr>
          <p:cNvPr id="16401" name="Text Box 18"/>
          <p:cNvSpPr txBox="1">
            <a:spLocks noChangeArrowheads="1"/>
          </p:cNvSpPr>
          <p:nvPr/>
        </p:nvSpPr>
        <p:spPr bwMode="auto">
          <a:xfrm>
            <a:off x="6194425" y="2057400"/>
            <a:ext cx="663575" cy="366713"/>
          </a:xfrm>
          <a:prstGeom prst="rect">
            <a:avLst/>
          </a:prstGeom>
          <a:noFill/>
          <a:ln w="12700">
            <a:noFill/>
            <a:miter lim="800000"/>
            <a:headEnd/>
            <a:tailEnd/>
          </a:ln>
        </p:spPr>
        <p:txBody>
          <a:bodyPr anchor="ctr">
            <a:spAutoFit/>
          </a:bodyPr>
          <a:lstStyle/>
          <a:p>
            <a:pPr algn="ctr">
              <a:spcBef>
                <a:spcPct val="50000"/>
              </a:spcBef>
            </a:pPr>
            <a:r>
              <a:rPr lang="en-US" b="1">
                <a:latin typeface="Calibri" pitchFamily="34" charset="0"/>
              </a:rPr>
              <a:t>max</a:t>
            </a:r>
          </a:p>
        </p:txBody>
      </p:sp>
      <p:sp>
        <p:nvSpPr>
          <p:cNvPr id="16402" name="Text Box 19"/>
          <p:cNvSpPr txBox="1">
            <a:spLocks noChangeArrowheads="1"/>
          </p:cNvSpPr>
          <p:nvPr/>
        </p:nvSpPr>
        <p:spPr bwMode="auto">
          <a:xfrm>
            <a:off x="7010400" y="2971800"/>
            <a:ext cx="663575" cy="366713"/>
          </a:xfrm>
          <a:prstGeom prst="rect">
            <a:avLst/>
          </a:prstGeom>
          <a:noFill/>
          <a:ln w="12700">
            <a:noFill/>
            <a:miter lim="800000"/>
            <a:headEnd/>
            <a:tailEnd/>
          </a:ln>
        </p:spPr>
        <p:txBody>
          <a:bodyPr anchor="ctr">
            <a:spAutoFit/>
          </a:bodyPr>
          <a:lstStyle/>
          <a:p>
            <a:pPr algn="ctr">
              <a:spcBef>
                <a:spcPct val="50000"/>
              </a:spcBef>
            </a:pPr>
            <a:r>
              <a:rPr lang="en-US" b="1">
                <a:latin typeface="Calibri" pitchFamily="34" charset="0"/>
              </a:rPr>
              <a:t>min</a:t>
            </a:r>
          </a:p>
        </p:txBody>
      </p:sp>
      <p:sp>
        <p:nvSpPr>
          <p:cNvPr id="24" name="Oval 15"/>
          <p:cNvSpPr>
            <a:spLocks noChangeArrowheads="1"/>
          </p:cNvSpPr>
          <p:nvPr/>
        </p:nvSpPr>
        <p:spPr bwMode="auto">
          <a:xfrm>
            <a:off x="5029200" y="3048000"/>
            <a:ext cx="381000" cy="381000"/>
          </a:xfrm>
          <a:prstGeom prst="ellipse">
            <a:avLst/>
          </a:prstGeom>
          <a:solidFill>
            <a:srgbClr val="B5EDC2"/>
          </a:solidFill>
          <a:ln w="9525">
            <a:solidFill>
              <a:schemeClr val="tx1"/>
            </a:solidFill>
            <a:round/>
            <a:headEnd/>
            <a:tailEnd/>
          </a:ln>
        </p:spPr>
        <p:txBody>
          <a:bodyPr wrap="none" anchor="ctr"/>
          <a:lstStyle/>
          <a:p>
            <a:endParaRPr lang="en-US">
              <a:latin typeface="Calibri" pitchFamily="34" charset="0"/>
            </a:endParaRPr>
          </a:p>
        </p:txBody>
      </p:sp>
      <p:sp>
        <p:nvSpPr>
          <p:cNvPr id="25" name="Oval 16"/>
          <p:cNvSpPr>
            <a:spLocks noChangeArrowheads="1"/>
          </p:cNvSpPr>
          <p:nvPr/>
        </p:nvSpPr>
        <p:spPr bwMode="auto">
          <a:xfrm>
            <a:off x="6553200" y="3048000"/>
            <a:ext cx="381000" cy="381000"/>
          </a:xfrm>
          <a:prstGeom prst="ellipse">
            <a:avLst/>
          </a:prstGeom>
          <a:solidFill>
            <a:srgbClr val="B5EDC2"/>
          </a:solidFill>
          <a:ln w="9525">
            <a:solidFill>
              <a:schemeClr val="tx1"/>
            </a:solidFill>
            <a:round/>
            <a:headEnd/>
            <a:tailEnd/>
          </a:ln>
        </p:spPr>
        <p:txBody>
          <a:bodyPr wrap="none" anchor="ctr"/>
          <a:lstStyle/>
          <a:p>
            <a:endParaRPr lang="en-US">
              <a:latin typeface="Calibri" pitchFamily="34" charset="0"/>
            </a:endParaRPr>
          </a:p>
        </p:txBody>
      </p:sp>
      <p:sp>
        <p:nvSpPr>
          <p:cNvPr id="26" name="TextBox 25"/>
          <p:cNvSpPr txBox="1"/>
          <p:nvPr/>
        </p:nvSpPr>
        <p:spPr>
          <a:xfrm>
            <a:off x="0" y="5257800"/>
            <a:ext cx="12192000" cy="523220"/>
          </a:xfrm>
          <a:prstGeom prst="rect">
            <a:avLst/>
          </a:prstGeom>
          <a:noFill/>
        </p:spPr>
        <p:txBody>
          <a:bodyPr wrap="square" rtlCol="0">
            <a:spAutoFit/>
          </a:bodyPr>
          <a:lstStyle/>
          <a:p>
            <a:pPr algn="ctr"/>
            <a:r>
              <a:rPr lang="en-US" sz="2800" dirty="0" smtClean="0">
                <a:latin typeface="Calibri" pitchFamily="34" charset="0"/>
              </a:rPr>
              <a:t>Idea: Uncertain outcomes controlled by chance, not an adversary!</a:t>
            </a:r>
            <a:endParaRPr lang="en-US" sz="2800" dirty="0">
              <a:latin typeface="Calibri"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101"/>
                                        </p:tgtEl>
                                        <p:attrNameLst>
                                          <p:attrName>style.visibility</p:attrName>
                                        </p:attrNameLst>
                                      </p:cBhvr>
                                      <p:to>
                                        <p:strVal val="visible"/>
                                      </p:to>
                                    </p:set>
                                  </p:childTnLst>
                                </p:cTn>
                              </p:par>
                              <p:par>
                                <p:cTn id="11" presetID="1" presetClass="exit" presetSubtype="0" fill="hold" nodeType="withEffect">
                                  <p:stCondLst>
                                    <p:cond delay="0"/>
                                  </p:stCondLst>
                                  <p:childTnLst>
                                    <p:set>
                                      <p:cBhvr>
                                        <p:cTn id="12" dur="1" fill="hold">
                                          <p:stCondLst>
                                            <p:cond delay="0"/>
                                          </p:stCondLst>
                                        </p:cTn>
                                        <p:tgtEl>
                                          <p:spTgt spid="2050"/>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10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grpId="0" nodeType="clickEffect">
                                  <p:stCondLst>
                                    <p:cond delay="0"/>
                                  </p:stCondLst>
                                  <p:childTnLst>
                                    <p:set>
                                      <p:cBhvr>
                                        <p:cTn id="20" dur="1" fill="hold">
                                          <p:stCondLst>
                                            <p:cond delay="0"/>
                                          </p:stCondLst>
                                        </p:cTn>
                                        <p:tgtEl>
                                          <p:spTgt spid="16389"/>
                                        </p:tgtEl>
                                        <p:attrNameLst>
                                          <p:attrName>style.visibility</p:attrName>
                                        </p:attrNameLst>
                                      </p:cBhvr>
                                      <p:to>
                                        <p:strVal val="hidden"/>
                                      </p:to>
                                    </p:set>
                                  </p:childTnLst>
                                </p:cTn>
                              </p:par>
                              <p:par>
                                <p:cTn id="21" presetID="1" presetClass="exit" presetSubtype="0" fill="hold" grpId="0" nodeType="withEffect">
                                  <p:stCondLst>
                                    <p:cond delay="0"/>
                                  </p:stCondLst>
                                  <p:childTnLst>
                                    <p:set>
                                      <p:cBhvr>
                                        <p:cTn id="22" dur="1" fill="hold">
                                          <p:stCondLst>
                                            <p:cond delay="0"/>
                                          </p:stCondLst>
                                        </p:cTn>
                                        <p:tgtEl>
                                          <p:spTgt spid="16390"/>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9" grpId="0" animBg="1"/>
      <p:bldP spid="16390" grpId="0" animBg="1"/>
      <p:bldP spid="24" grpId="0" animBg="1"/>
      <p:bldP spid="2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r>
              <a:rPr lang="en-US" dirty="0" err="1" smtClean="0"/>
              <a:t>Expectimax</a:t>
            </a:r>
            <a:r>
              <a:rPr lang="en-US" dirty="0" smtClean="0"/>
              <a:t> Search</a:t>
            </a:r>
          </a:p>
        </p:txBody>
      </p:sp>
      <p:sp>
        <p:nvSpPr>
          <p:cNvPr id="1106947" name="Rectangle 3"/>
          <p:cNvSpPr>
            <a:spLocks noGrp="1" noChangeArrowheads="1"/>
          </p:cNvSpPr>
          <p:nvPr>
            <p:ph idx="1"/>
          </p:nvPr>
        </p:nvSpPr>
        <p:spPr>
          <a:xfrm>
            <a:off x="457200" y="1447800"/>
            <a:ext cx="7467600" cy="4876800"/>
          </a:xfrm>
        </p:spPr>
        <p:txBody>
          <a:bodyPr/>
          <a:lstStyle/>
          <a:p>
            <a:pPr>
              <a:lnSpc>
                <a:spcPct val="85000"/>
              </a:lnSpc>
              <a:spcBef>
                <a:spcPct val="0"/>
              </a:spcBef>
            </a:pPr>
            <a:r>
              <a:rPr lang="en-US" sz="2200" dirty="0" smtClean="0"/>
              <a:t>Why wouldn’t we know what the result of an action will be?</a:t>
            </a:r>
          </a:p>
          <a:p>
            <a:pPr lvl="1">
              <a:lnSpc>
                <a:spcPct val="85000"/>
              </a:lnSpc>
              <a:spcBef>
                <a:spcPct val="0"/>
              </a:spcBef>
            </a:pPr>
            <a:r>
              <a:rPr lang="en-US" sz="2000" dirty="0" smtClean="0"/>
              <a:t>Explicit randomness: rolling dice</a:t>
            </a:r>
          </a:p>
          <a:p>
            <a:pPr lvl="1">
              <a:lnSpc>
                <a:spcPct val="85000"/>
              </a:lnSpc>
              <a:spcBef>
                <a:spcPct val="0"/>
              </a:spcBef>
            </a:pPr>
            <a:r>
              <a:rPr lang="en-US" sz="2000" dirty="0" smtClean="0"/>
              <a:t>Unpredictable opponents: the ghosts respond randomly</a:t>
            </a:r>
          </a:p>
          <a:p>
            <a:pPr lvl="1">
              <a:lnSpc>
                <a:spcPct val="85000"/>
              </a:lnSpc>
              <a:spcBef>
                <a:spcPct val="0"/>
              </a:spcBef>
            </a:pPr>
            <a:r>
              <a:rPr lang="en-US" sz="2000" dirty="0" smtClean="0"/>
              <a:t>Actions can fail: when moving a robot, wheels might slip</a:t>
            </a:r>
          </a:p>
          <a:p>
            <a:pPr lvl="1">
              <a:lnSpc>
                <a:spcPct val="85000"/>
              </a:lnSpc>
              <a:spcBef>
                <a:spcPct val="0"/>
              </a:spcBef>
            </a:pPr>
            <a:endParaRPr lang="en-US" sz="2000" dirty="0" smtClean="0"/>
          </a:p>
          <a:p>
            <a:pPr>
              <a:lnSpc>
                <a:spcPct val="85000"/>
              </a:lnSpc>
              <a:spcBef>
                <a:spcPct val="0"/>
              </a:spcBef>
            </a:pPr>
            <a:r>
              <a:rPr lang="en-US" sz="2200" dirty="0" smtClean="0"/>
              <a:t>Values should now reflect average-case (</a:t>
            </a:r>
            <a:r>
              <a:rPr lang="en-US" sz="2200" dirty="0" err="1" smtClean="0"/>
              <a:t>expectimax</a:t>
            </a:r>
            <a:r>
              <a:rPr lang="en-US" sz="2200" dirty="0" smtClean="0"/>
              <a:t>) outcomes, not worst-case (</a:t>
            </a:r>
            <a:r>
              <a:rPr lang="en-US" sz="2200" dirty="0" err="1" smtClean="0"/>
              <a:t>minimax</a:t>
            </a:r>
            <a:r>
              <a:rPr lang="en-US" sz="2200" dirty="0" smtClean="0"/>
              <a:t>) outcomes</a:t>
            </a:r>
          </a:p>
          <a:p>
            <a:pPr>
              <a:lnSpc>
                <a:spcPct val="85000"/>
              </a:lnSpc>
              <a:spcBef>
                <a:spcPct val="0"/>
              </a:spcBef>
            </a:pPr>
            <a:endParaRPr lang="en-US" sz="2200" dirty="0" smtClean="0"/>
          </a:p>
          <a:p>
            <a:pPr>
              <a:lnSpc>
                <a:spcPct val="85000"/>
              </a:lnSpc>
              <a:spcBef>
                <a:spcPct val="0"/>
              </a:spcBef>
            </a:pPr>
            <a:r>
              <a:rPr lang="en-US" sz="2200" dirty="0" err="1" smtClean="0">
                <a:solidFill>
                  <a:srgbClr val="C00000"/>
                </a:solidFill>
              </a:rPr>
              <a:t>Expectimax</a:t>
            </a:r>
            <a:r>
              <a:rPr lang="en-US" sz="2200" dirty="0" smtClean="0">
                <a:solidFill>
                  <a:srgbClr val="C00000"/>
                </a:solidFill>
              </a:rPr>
              <a:t> search:</a:t>
            </a:r>
            <a:r>
              <a:rPr lang="en-US" sz="2200" dirty="0" smtClean="0"/>
              <a:t> compute the average score under optimal play</a:t>
            </a:r>
          </a:p>
          <a:p>
            <a:pPr lvl="1">
              <a:lnSpc>
                <a:spcPct val="85000"/>
              </a:lnSpc>
              <a:spcBef>
                <a:spcPct val="0"/>
              </a:spcBef>
            </a:pPr>
            <a:r>
              <a:rPr lang="en-US" sz="2000" dirty="0" smtClean="0"/>
              <a:t>Max nodes as in </a:t>
            </a:r>
            <a:r>
              <a:rPr lang="en-US" sz="2000" dirty="0" err="1" smtClean="0"/>
              <a:t>minimax</a:t>
            </a:r>
            <a:r>
              <a:rPr lang="en-US" sz="2000" dirty="0" smtClean="0"/>
              <a:t> search</a:t>
            </a:r>
          </a:p>
          <a:p>
            <a:pPr lvl="1">
              <a:lnSpc>
                <a:spcPct val="85000"/>
              </a:lnSpc>
              <a:spcBef>
                <a:spcPct val="0"/>
              </a:spcBef>
            </a:pPr>
            <a:r>
              <a:rPr lang="en-US" sz="2000" dirty="0" smtClean="0"/>
              <a:t>Chance nodes are like min nodes but the outcome is uncertain</a:t>
            </a:r>
          </a:p>
          <a:p>
            <a:pPr lvl="1">
              <a:lnSpc>
                <a:spcPct val="85000"/>
              </a:lnSpc>
              <a:spcBef>
                <a:spcPct val="0"/>
              </a:spcBef>
            </a:pPr>
            <a:r>
              <a:rPr lang="en-US" sz="2000" dirty="0" smtClean="0"/>
              <a:t>Calculate their </a:t>
            </a:r>
            <a:r>
              <a:rPr lang="en-US" sz="2000" dirty="0" smtClean="0">
                <a:solidFill>
                  <a:srgbClr val="CC0000"/>
                </a:solidFill>
              </a:rPr>
              <a:t>expected utilities</a:t>
            </a:r>
            <a:endParaRPr lang="en-US" sz="2000" dirty="0" smtClean="0"/>
          </a:p>
          <a:p>
            <a:pPr lvl="1">
              <a:lnSpc>
                <a:spcPct val="85000"/>
              </a:lnSpc>
              <a:spcBef>
                <a:spcPct val="0"/>
              </a:spcBef>
            </a:pPr>
            <a:r>
              <a:rPr lang="en-US" sz="2000" dirty="0" smtClean="0"/>
              <a:t>I.e. take weighted average (expectation) of children</a:t>
            </a:r>
          </a:p>
          <a:p>
            <a:pPr>
              <a:lnSpc>
                <a:spcPct val="85000"/>
              </a:lnSpc>
              <a:spcBef>
                <a:spcPct val="0"/>
              </a:spcBef>
            </a:pPr>
            <a:endParaRPr lang="en-US" sz="2200" dirty="0" smtClean="0"/>
          </a:p>
          <a:p>
            <a:pPr>
              <a:lnSpc>
                <a:spcPct val="85000"/>
              </a:lnSpc>
              <a:spcBef>
                <a:spcPct val="0"/>
              </a:spcBef>
            </a:pPr>
            <a:r>
              <a:rPr lang="en-US" sz="2200" dirty="0" smtClean="0"/>
              <a:t>Later, we’ll learn how to formalize the underlying uncertain-result problems as </a:t>
            </a:r>
            <a:r>
              <a:rPr lang="en-US" sz="2200" dirty="0" smtClean="0">
                <a:solidFill>
                  <a:srgbClr val="C00000"/>
                </a:solidFill>
              </a:rPr>
              <a:t>Markov Decision Processes</a:t>
            </a:r>
          </a:p>
        </p:txBody>
      </p:sp>
      <p:sp>
        <p:nvSpPr>
          <p:cNvPr id="5126" name="AutoShape 4"/>
          <p:cNvSpPr>
            <a:spLocks noChangeArrowheads="1"/>
          </p:cNvSpPr>
          <p:nvPr/>
        </p:nvSpPr>
        <p:spPr bwMode="auto">
          <a:xfrm>
            <a:off x="9525000" y="1828800"/>
            <a:ext cx="381000" cy="304800"/>
          </a:xfrm>
          <a:prstGeom prst="triangle">
            <a:avLst>
              <a:gd name="adj" fmla="val 50000"/>
            </a:avLst>
          </a:prstGeom>
          <a:solidFill>
            <a:srgbClr val="99CCFF"/>
          </a:solidFill>
          <a:ln w="9525">
            <a:solidFill>
              <a:schemeClr val="tx1"/>
            </a:solidFill>
            <a:miter lim="800000"/>
            <a:headEnd/>
            <a:tailEnd/>
          </a:ln>
        </p:spPr>
        <p:txBody>
          <a:bodyPr wrap="none" anchor="ctr"/>
          <a:lstStyle/>
          <a:p>
            <a:endParaRPr lang="en-US">
              <a:latin typeface="Calibri" pitchFamily="34" charset="0"/>
            </a:endParaRPr>
          </a:p>
        </p:txBody>
      </p:sp>
      <p:sp>
        <p:nvSpPr>
          <p:cNvPr id="5127" name="Rectangle 5"/>
          <p:cNvSpPr>
            <a:spLocks noChangeArrowheads="1"/>
          </p:cNvSpPr>
          <p:nvPr/>
        </p:nvSpPr>
        <p:spPr bwMode="auto">
          <a:xfrm>
            <a:off x="8382000" y="41148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a:latin typeface="Calibri" pitchFamily="34" charset="0"/>
              </a:rPr>
              <a:t>10</a:t>
            </a:r>
          </a:p>
        </p:txBody>
      </p:sp>
      <p:sp>
        <p:nvSpPr>
          <p:cNvPr id="5128" name="Rectangle 6"/>
          <p:cNvSpPr>
            <a:spLocks noChangeArrowheads="1"/>
          </p:cNvSpPr>
          <p:nvPr/>
        </p:nvSpPr>
        <p:spPr bwMode="auto">
          <a:xfrm>
            <a:off x="9067800" y="41148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a:latin typeface="Calibri" pitchFamily="34" charset="0"/>
              </a:rPr>
              <a:t>4</a:t>
            </a:r>
          </a:p>
        </p:txBody>
      </p:sp>
      <p:sp>
        <p:nvSpPr>
          <p:cNvPr id="5129" name="Rectangle 7"/>
          <p:cNvSpPr>
            <a:spLocks noChangeArrowheads="1"/>
          </p:cNvSpPr>
          <p:nvPr/>
        </p:nvSpPr>
        <p:spPr bwMode="auto">
          <a:xfrm>
            <a:off x="9906000" y="41148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a:latin typeface="Calibri" pitchFamily="34" charset="0"/>
              </a:rPr>
              <a:t>5</a:t>
            </a:r>
          </a:p>
        </p:txBody>
      </p:sp>
      <p:sp>
        <p:nvSpPr>
          <p:cNvPr id="5130" name="Rectangle 8"/>
          <p:cNvSpPr>
            <a:spLocks noChangeArrowheads="1"/>
          </p:cNvSpPr>
          <p:nvPr/>
        </p:nvSpPr>
        <p:spPr bwMode="auto">
          <a:xfrm>
            <a:off x="10668000" y="41148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a:latin typeface="Calibri" pitchFamily="34" charset="0"/>
              </a:rPr>
              <a:t>7</a:t>
            </a:r>
          </a:p>
        </p:txBody>
      </p:sp>
      <p:cxnSp>
        <p:nvCxnSpPr>
          <p:cNvPr id="5131" name="AutoShape 9"/>
          <p:cNvCxnSpPr>
            <a:cxnSpLocks noChangeShapeType="1"/>
            <a:stCxn id="5126" idx="3"/>
            <a:endCxn id="5137" idx="0"/>
          </p:cNvCxnSpPr>
          <p:nvPr/>
        </p:nvCxnSpPr>
        <p:spPr bwMode="auto">
          <a:xfrm flipH="1">
            <a:off x="8953500" y="2133600"/>
            <a:ext cx="762000" cy="609600"/>
          </a:xfrm>
          <a:prstGeom prst="straightConnector1">
            <a:avLst/>
          </a:prstGeom>
          <a:noFill/>
          <a:ln w="9525">
            <a:solidFill>
              <a:schemeClr val="tx1"/>
            </a:solidFill>
            <a:round/>
            <a:headEnd/>
            <a:tailEnd type="triangle" w="med" len="med"/>
          </a:ln>
        </p:spPr>
      </p:cxnSp>
      <p:cxnSp>
        <p:nvCxnSpPr>
          <p:cNvPr id="5132" name="AutoShape 10"/>
          <p:cNvCxnSpPr>
            <a:cxnSpLocks noChangeShapeType="1"/>
            <a:stCxn id="5126" idx="3"/>
            <a:endCxn id="5138" idx="0"/>
          </p:cNvCxnSpPr>
          <p:nvPr/>
        </p:nvCxnSpPr>
        <p:spPr bwMode="auto">
          <a:xfrm>
            <a:off x="9715500" y="2133600"/>
            <a:ext cx="762000" cy="609600"/>
          </a:xfrm>
          <a:prstGeom prst="straightConnector1">
            <a:avLst/>
          </a:prstGeom>
          <a:noFill/>
          <a:ln w="9525">
            <a:solidFill>
              <a:schemeClr val="tx1"/>
            </a:solidFill>
            <a:round/>
            <a:headEnd/>
            <a:tailEnd type="triangle" w="med" len="med"/>
          </a:ln>
        </p:spPr>
      </p:cxnSp>
      <p:cxnSp>
        <p:nvCxnSpPr>
          <p:cNvPr id="5133" name="AutoShape 11"/>
          <p:cNvCxnSpPr>
            <a:cxnSpLocks noChangeShapeType="1"/>
            <a:endCxn id="5127" idx="0"/>
          </p:cNvCxnSpPr>
          <p:nvPr/>
        </p:nvCxnSpPr>
        <p:spPr bwMode="auto">
          <a:xfrm flipH="1">
            <a:off x="8572500" y="3124200"/>
            <a:ext cx="381000" cy="990600"/>
          </a:xfrm>
          <a:prstGeom prst="straightConnector1">
            <a:avLst/>
          </a:prstGeom>
          <a:noFill/>
          <a:ln w="9525">
            <a:solidFill>
              <a:schemeClr val="tx1"/>
            </a:solidFill>
            <a:round/>
            <a:headEnd/>
            <a:tailEnd type="triangle" w="med" len="med"/>
          </a:ln>
        </p:spPr>
      </p:cxnSp>
      <p:cxnSp>
        <p:nvCxnSpPr>
          <p:cNvPr id="5134" name="AutoShape 12"/>
          <p:cNvCxnSpPr>
            <a:cxnSpLocks noChangeShapeType="1"/>
            <a:endCxn id="5128" idx="0"/>
          </p:cNvCxnSpPr>
          <p:nvPr/>
        </p:nvCxnSpPr>
        <p:spPr bwMode="auto">
          <a:xfrm>
            <a:off x="8953500" y="3124200"/>
            <a:ext cx="304800" cy="990600"/>
          </a:xfrm>
          <a:prstGeom prst="straightConnector1">
            <a:avLst/>
          </a:prstGeom>
          <a:noFill/>
          <a:ln w="9525">
            <a:solidFill>
              <a:schemeClr val="tx1"/>
            </a:solidFill>
            <a:round/>
            <a:headEnd/>
            <a:tailEnd type="triangle" w="med" len="med"/>
          </a:ln>
        </p:spPr>
      </p:cxnSp>
      <p:cxnSp>
        <p:nvCxnSpPr>
          <p:cNvPr id="5135" name="AutoShape 13"/>
          <p:cNvCxnSpPr>
            <a:cxnSpLocks noChangeShapeType="1"/>
            <a:endCxn id="5129" idx="0"/>
          </p:cNvCxnSpPr>
          <p:nvPr/>
        </p:nvCxnSpPr>
        <p:spPr bwMode="auto">
          <a:xfrm flipH="1">
            <a:off x="10096500" y="3124200"/>
            <a:ext cx="381000" cy="990600"/>
          </a:xfrm>
          <a:prstGeom prst="straightConnector1">
            <a:avLst/>
          </a:prstGeom>
          <a:noFill/>
          <a:ln w="9525">
            <a:solidFill>
              <a:schemeClr val="tx1"/>
            </a:solidFill>
            <a:round/>
            <a:headEnd/>
            <a:tailEnd type="triangle" w="med" len="med"/>
          </a:ln>
        </p:spPr>
      </p:cxnSp>
      <p:cxnSp>
        <p:nvCxnSpPr>
          <p:cNvPr id="5136" name="AutoShape 14"/>
          <p:cNvCxnSpPr>
            <a:cxnSpLocks noChangeShapeType="1"/>
            <a:endCxn id="5130" idx="0"/>
          </p:cNvCxnSpPr>
          <p:nvPr/>
        </p:nvCxnSpPr>
        <p:spPr bwMode="auto">
          <a:xfrm>
            <a:off x="10477500" y="3124200"/>
            <a:ext cx="381000" cy="990600"/>
          </a:xfrm>
          <a:prstGeom prst="straightConnector1">
            <a:avLst/>
          </a:prstGeom>
          <a:noFill/>
          <a:ln w="9525">
            <a:solidFill>
              <a:schemeClr val="tx1"/>
            </a:solidFill>
            <a:round/>
            <a:headEnd/>
            <a:tailEnd type="triangle" w="med" len="med"/>
          </a:ln>
        </p:spPr>
      </p:cxnSp>
      <p:sp>
        <p:nvSpPr>
          <p:cNvPr id="5137" name="Oval 15"/>
          <p:cNvSpPr>
            <a:spLocks noChangeArrowheads="1"/>
          </p:cNvSpPr>
          <p:nvPr/>
        </p:nvSpPr>
        <p:spPr bwMode="auto">
          <a:xfrm>
            <a:off x="8763000" y="2743200"/>
            <a:ext cx="381000" cy="381000"/>
          </a:xfrm>
          <a:prstGeom prst="ellipse">
            <a:avLst/>
          </a:prstGeom>
          <a:solidFill>
            <a:srgbClr val="B5EDC2"/>
          </a:solidFill>
          <a:ln w="9525">
            <a:solidFill>
              <a:schemeClr val="tx1"/>
            </a:solidFill>
            <a:round/>
            <a:headEnd/>
            <a:tailEnd/>
          </a:ln>
        </p:spPr>
        <p:txBody>
          <a:bodyPr wrap="none" anchor="ctr"/>
          <a:lstStyle/>
          <a:p>
            <a:endParaRPr lang="en-US">
              <a:latin typeface="Calibri" pitchFamily="34" charset="0"/>
            </a:endParaRPr>
          </a:p>
        </p:txBody>
      </p:sp>
      <p:sp>
        <p:nvSpPr>
          <p:cNvPr id="5138" name="Oval 16"/>
          <p:cNvSpPr>
            <a:spLocks noChangeArrowheads="1"/>
          </p:cNvSpPr>
          <p:nvPr/>
        </p:nvSpPr>
        <p:spPr bwMode="auto">
          <a:xfrm>
            <a:off x="10287000" y="2743200"/>
            <a:ext cx="381000" cy="381000"/>
          </a:xfrm>
          <a:prstGeom prst="ellipse">
            <a:avLst/>
          </a:prstGeom>
          <a:solidFill>
            <a:srgbClr val="B5EDC2"/>
          </a:solidFill>
          <a:ln w="9525">
            <a:solidFill>
              <a:schemeClr val="tx1"/>
            </a:solidFill>
            <a:round/>
            <a:headEnd/>
            <a:tailEnd/>
          </a:ln>
        </p:spPr>
        <p:txBody>
          <a:bodyPr wrap="none" anchor="ctr"/>
          <a:lstStyle/>
          <a:p>
            <a:endParaRPr lang="en-US">
              <a:latin typeface="Calibri" pitchFamily="34" charset="0"/>
            </a:endParaRPr>
          </a:p>
        </p:txBody>
      </p:sp>
      <p:sp>
        <p:nvSpPr>
          <p:cNvPr id="5139" name="Text Box 17"/>
          <p:cNvSpPr txBox="1">
            <a:spLocks noChangeArrowheads="1"/>
          </p:cNvSpPr>
          <p:nvPr/>
        </p:nvSpPr>
        <p:spPr bwMode="auto">
          <a:xfrm>
            <a:off x="9928225" y="1766888"/>
            <a:ext cx="663575" cy="366712"/>
          </a:xfrm>
          <a:prstGeom prst="rect">
            <a:avLst/>
          </a:prstGeom>
          <a:noFill/>
          <a:ln w="12700">
            <a:noFill/>
            <a:miter lim="800000"/>
            <a:headEnd/>
            <a:tailEnd/>
          </a:ln>
        </p:spPr>
        <p:txBody>
          <a:bodyPr anchor="ctr">
            <a:spAutoFit/>
          </a:bodyPr>
          <a:lstStyle/>
          <a:p>
            <a:pPr algn="ctr">
              <a:spcBef>
                <a:spcPct val="50000"/>
              </a:spcBef>
            </a:pPr>
            <a:r>
              <a:rPr lang="en-US" b="1">
                <a:latin typeface="Calibri" pitchFamily="34" charset="0"/>
              </a:rPr>
              <a:t>max</a:t>
            </a:r>
          </a:p>
        </p:txBody>
      </p:sp>
      <p:sp>
        <p:nvSpPr>
          <p:cNvPr id="5140" name="Text Box 18"/>
          <p:cNvSpPr txBox="1">
            <a:spLocks noChangeArrowheads="1"/>
          </p:cNvSpPr>
          <p:nvPr/>
        </p:nvSpPr>
        <p:spPr bwMode="auto">
          <a:xfrm>
            <a:off x="10668000" y="2743200"/>
            <a:ext cx="1066800" cy="369888"/>
          </a:xfrm>
          <a:prstGeom prst="rect">
            <a:avLst/>
          </a:prstGeom>
          <a:noFill/>
          <a:ln w="12700">
            <a:noFill/>
            <a:miter lim="800000"/>
            <a:headEnd/>
            <a:tailEnd/>
          </a:ln>
        </p:spPr>
        <p:txBody>
          <a:bodyPr anchor="ctr">
            <a:spAutoFit/>
          </a:bodyPr>
          <a:lstStyle/>
          <a:p>
            <a:pPr algn="ctr">
              <a:spcBef>
                <a:spcPct val="50000"/>
              </a:spcBef>
            </a:pPr>
            <a:r>
              <a:rPr lang="en-US" b="1" dirty="0">
                <a:latin typeface="Calibri" pitchFamily="34" charset="0"/>
              </a:rPr>
              <a:t>chance</a:t>
            </a:r>
          </a:p>
        </p:txBody>
      </p:sp>
      <p:sp>
        <p:nvSpPr>
          <p:cNvPr id="5141" name="Rectangle 8"/>
          <p:cNvSpPr>
            <a:spLocks noChangeArrowheads="1"/>
          </p:cNvSpPr>
          <p:nvPr/>
        </p:nvSpPr>
        <p:spPr bwMode="auto">
          <a:xfrm>
            <a:off x="8382000" y="4114800"/>
            <a:ext cx="381000" cy="304800"/>
          </a:xfrm>
          <a:prstGeom prst="rect">
            <a:avLst/>
          </a:prstGeom>
          <a:solidFill>
            <a:srgbClr val="CC99FF"/>
          </a:solidFill>
          <a:ln w="9525">
            <a:solidFill>
              <a:schemeClr val="tx1"/>
            </a:solidFill>
            <a:miter lim="800000"/>
            <a:headEnd/>
            <a:tailEnd/>
          </a:ln>
        </p:spPr>
        <p:txBody>
          <a:bodyPr wrap="none" anchor="ctr"/>
          <a:lstStyle/>
          <a:p>
            <a:pPr algn="ctr"/>
            <a:r>
              <a:rPr lang="en-US" dirty="0">
                <a:latin typeface="Calibri" pitchFamily="34" charset="0"/>
              </a:rPr>
              <a:t>10</a:t>
            </a:r>
          </a:p>
        </p:txBody>
      </p:sp>
      <p:sp>
        <p:nvSpPr>
          <p:cNvPr id="5142" name="Rectangle 9"/>
          <p:cNvSpPr>
            <a:spLocks noChangeArrowheads="1"/>
          </p:cNvSpPr>
          <p:nvPr/>
        </p:nvSpPr>
        <p:spPr bwMode="auto">
          <a:xfrm>
            <a:off x="9067800" y="4114800"/>
            <a:ext cx="381000" cy="304800"/>
          </a:xfrm>
          <a:prstGeom prst="rect">
            <a:avLst/>
          </a:prstGeom>
          <a:solidFill>
            <a:srgbClr val="CC99FF"/>
          </a:solidFill>
          <a:ln w="9525">
            <a:solidFill>
              <a:schemeClr val="tx1"/>
            </a:solidFill>
            <a:miter lim="800000"/>
            <a:headEnd/>
            <a:tailEnd/>
          </a:ln>
        </p:spPr>
        <p:txBody>
          <a:bodyPr wrap="none" anchor="ctr"/>
          <a:lstStyle/>
          <a:p>
            <a:pPr algn="ctr"/>
            <a:r>
              <a:rPr lang="en-US">
                <a:latin typeface="Calibri" pitchFamily="34" charset="0"/>
              </a:rPr>
              <a:t>10</a:t>
            </a:r>
          </a:p>
        </p:txBody>
      </p:sp>
      <p:sp>
        <p:nvSpPr>
          <p:cNvPr id="5143" name="Rectangle 10"/>
          <p:cNvSpPr>
            <a:spLocks noChangeArrowheads="1"/>
          </p:cNvSpPr>
          <p:nvPr/>
        </p:nvSpPr>
        <p:spPr bwMode="auto">
          <a:xfrm>
            <a:off x="9906000" y="4114800"/>
            <a:ext cx="381000" cy="304800"/>
          </a:xfrm>
          <a:prstGeom prst="rect">
            <a:avLst/>
          </a:prstGeom>
          <a:solidFill>
            <a:srgbClr val="CC99FF"/>
          </a:solidFill>
          <a:ln w="9525">
            <a:solidFill>
              <a:schemeClr val="tx1"/>
            </a:solidFill>
            <a:miter lim="800000"/>
            <a:headEnd/>
            <a:tailEnd/>
          </a:ln>
        </p:spPr>
        <p:txBody>
          <a:bodyPr wrap="none" anchor="ctr"/>
          <a:lstStyle/>
          <a:p>
            <a:pPr algn="ctr"/>
            <a:r>
              <a:rPr lang="en-US" dirty="0">
                <a:latin typeface="Calibri" pitchFamily="34" charset="0"/>
              </a:rPr>
              <a:t>9</a:t>
            </a:r>
          </a:p>
        </p:txBody>
      </p:sp>
      <p:sp>
        <p:nvSpPr>
          <p:cNvPr id="5144" name="Rectangle 11"/>
          <p:cNvSpPr>
            <a:spLocks noChangeArrowheads="1"/>
          </p:cNvSpPr>
          <p:nvPr/>
        </p:nvSpPr>
        <p:spPr bwMode="auto">
          <a:xfrm>
            <a:off x="10668000" y="4114800"/>
            <a:ext cx="381000" cy="304800"/>
          </a:xfrm>
          <a:prstGeom prst="rect">
            <a:avLst/>
          </a:prstGeom>
          <a:solidFill>
            <a:srgbClr val="CC99FF"/>
          </a:solidFill>
          <a:ln w="9525">
            <a:solidFill>
              <a:schemeClr val="tx1"/>
            </a:solidFill>
            <a:miter lim="800000"/>
            <a:headEnd/>
            <a:tailEnd/>
          </a:ln>
        </p:spPr>
        <p:txBody>
          <a:bodyPr wrap="none" anchor="ctr"/>
          <a:lstStyle/>
          <a:p>
            <a:pPr algn="ctr"/>
            <a:r>
              <a:rPr lang="en-US">
                <a:latin typeface="Calibri" pitchFamily="34" charset="0"/>
              </a:rPr>
              <a:t>100</a:t>
            </a:r>
          </a:p>
        </p:txBody>
      </p:sp>
      <p:sp>
        <p:nvSpPr>
          <p:cNvPr id="26" name="Text Box 20"/>
          <p:cNvSpPr txBox="1">
            <a:spLocks noChangeArrowheads="1"/>
          </p:cNvSpPr>
          <p:nvPr/>
        </p:nvSpPr>
        <p:spPr bwMode="auto">
          <a:xfrm>
            <a:off x="8153400" y="6477000"/>
            <a:ext cx="4038600" cy="369332"/>
          </a:xfrm>
          <a:prstGeom prst="rect">
            <a:avLst/>
          </a:prstGeom>
          <a:noFill/>
          <a:ln w="9525">
            <a:noFill/>
            <a:miter lim="800000"/>
            <a:headEnd/>
            <a:tailEnd/>
          </a:ln>
        </p:spPr>
        <p:txBody>
          <a:bodyPr wrap="square">
            <a:spAutoFit/>
          </a:bodyPr>
          <a:lstStyle/>
          <a:p>
            <a:pPr algn="r">
              <a:spcBef>
                <a:spcPct val="50000"/>
              </a:spcBef>
            </a:pPr>
            <a:r>
              <a:rPr lang="en-US" dirty="0" smtClean="0">
                <a:solidFill>
                  <a:srgbClr val="CC0000"/>
                </a:solidFill>
                <a:latin typeface="Calibri" pitchFamily="34" charset="0"/>
              </a:rPr>
              <a:t>[Demo: min </a:t>
            </a:r>
            <a:r>
              <a:rPr lang="en-US" dirty="0" err="1" smtClean="0">
                <a:solidFill>
                  <a:srgbClr val="CC0000"/>
                </a:solidFill>
                <a:latin typeface="Calibri" pitchFamily="34" charset="0"/>
              </a:rPr>
              <a:t>vs</a:t>
            </a:r>
            <a:r>
              <a:rPr lang="en-US" dirty="0" smtClean="0">
                <a:solidFill>
                  <a:srgbClr val="CC0000"/>
                </a:solidFill>
                <a:latin typeface="Calibri" pitchFamily="34" charset="0"/>
              </a:rPr>
              <a:t> </a:t>
            </a:r>
            <a:r>
              <a:rPr lang="en-US" dirty="0" err="1" smtClean="0">
                <a:solidFill>
                  <a:srgbClr val="CC0000"/>
                </a:solidFill>
                <a:latin typeface="Calibri" pitchFamily="34" charset="0"/>
              </a:rPr>
              <a:t>exp</a:t>
            </a:r>
            <a:r>
              <a:rPr lang="en-US" smtClean="0">
                <a:solidFill>
                  <a:srgbClr val="CC0000"/>
                </a:solidFill>
                <a:latin typeface="Calibri" pitchFamily="34" charset="0"/>
              </a:rPr>
              <a:t> (L7D1,2)]</a:t>
            </a:r>
            <a:endParaRPr lang="en-US" dirty="0">
              <a:solidFill>
                <a:srgbClr val="CC0000"/>
              </a:solidFill>
              <a:latin typeface="Calibri"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06947">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06947">
                                            <p:txEl>
                                              <p:pRg st="9" end="9"/>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06947">
                                            <p:txEl>
                                              <p:pRg st="8" end="8"/>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06947">
                                            <p:txEl>
                                              <p:pRg st="10" end="1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06947">
                                            <p:txEl>
                                              <p:pRg st="11" end="1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06947">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DEFAULTFONTSIZE" val="10"/>
  <p:tag name="DEFAULTWIDTH" val="385"/>
  <p:tag name="DEFAULTHEIGHT" val="283"/>
</p:tagLst>
</file>

<file path=ppt/tags/tag2.xml><?xml version="1.0" encoding="utf-8"?>
<p:tagLst xmlns:a="http://schemas.openxmlformats.org/drawingml/2006/main" xmlns:r="http://schemas.openxmlformats.org/officeDocument/2006/relationships" xmlns:p="http://schemas.openxmlformats.org/presentationml/2006/main">
  <p:tag name="SOURCE" val="\documentclass{slides}\pagestyle{empty}&#10;\usepackage[usenames]{color}&#10;\begin{document}&#10;\textcolor{BrickRed}{$A \sim B$} \qquad indifference between $A$ and $B$&#10;\end{document}&#10;"/>
  <p:tag name="EXTERNALNAME" val="txp_fig"/>
  <p:tag name="BLEND" val="False"/>
  <p:tag name="TRANSPARENT" val="False"/>
  <p:tag name="KEEPFILES" val="False"/>
  <p:tag name="DEBUGPAUSE" val="False"/>
  <p:tag name="RESOLUTION" val="1200"/>
  <p:tag name="TIMEOUT" val="(none)"/>
  <p:tag name="BOXWIDTH" val="559"/>
  <p:tag name="BOXHEIGHT" val="415"/>
  <p:tag name="BOXFONT" val="10"/>
  <p:tag name="BOXWRAP" val="False"/>
  <p:tag name="WORKAROUNDTRANSPARENCYBUG" val="False"/>
  <p:tag name="ALLOWFONTSUBSTITUTION" val="False"/>
  <p:tag name="BITMAPFORMAT" val="png16m"/>
  <p:tag name="ORIGWIDTH" val="417"/>
  <p:tag name="PICTUREFILESIZE" val="23965"/>
</p:tagLst>
</file>

<file path=ppt/tags/tag3.xml><?xml version="1.0" encoding="utf-8"?>
<p:tagLst xmlns:a="http://schemas.openxmlformats.org/drawingml/2006/main" xmlns:r="http://schemas.openxmlformats.org/officeDocument/2006/relationships" xmlns:p="http://schemas.openxmlformats.org/presentationml/2006/main">
  <p:tag name="SOURCE" val="\documentclass{slides}\pagestyle{empty}&#10;\usepackage[usenames]{color}&#10;\begin{document}&#10;\textcolor{BrickRed}{$A \succ B$} \qquad $A$ preferred over $B$&#10;\end{document}&#10;"/>
  <p:tag name="EXTERNALNAME" val="txp_fig"/>
  <p:tag name="BLEND" val="False"/>
  <p:tag name="TRANSPARENT" val="False"/>
  <p:tag name="KEEPFILES" val="False"/>
  <p:tag name="DEBUGPAUSE" val="False"/>
  <p:tag name="RESOLUTION" val="1200"/>
  <p:tag name="TIMEOUT" val="(none)"/>
  <p:tag name="BOXWIDTH" val="559"/>
  <p:tag name="BOXHEIGHT" val="415"/>
  <p:tag name="BOXFONT" val="10"/>
  <p:tag name="BOXWRAP" val="False"/>
  <p:tag name="WORKAROUNDTRANSPARENCYBUG" val="False"/>
  <p:tag name="ALLOWFONTSUBSTITUTION" val="False"/>
  <p:tag name="BITMAPFORMAT" val="png16m"/>
  <p:tag name="ORIGWIDTH" val="307"/>
  <p:tag name="PICTUREFILESIZE" val="18992"/>
</p:tagLst>
</file>

<file path=ppt/tags/tag4.xml><?xml version="1.0" encoding="utf-8"?>
<p:tagLst xmlns:a="http://schemas.openxmlformats.org/drawingml/2006/main" xmlns:r="http://schemas.openxmlformats.org/officeDocument/2006/relationships" xmlns:p="http://schemas.openxmlformats.org/presentationml/2006/main">
  <p:tag name="SOURCE" val="\documentclass{slides}\pagestyle{empty}&#10;\usepackage[usenames]{color}&#10;\begin{document}&#10;$L = [p,\textcolor{BrickRed}{A};\ (1-p),\textcolor{BrickRed}{B}]$&#10;\end{document}&#10;"/>
  <p:tag name="EXTERNALNAME" val="txp_fig"/>
  <p:tag name="BLEND" val="False"/>
  <p:tag name="TRANSPARENT" val="False"/>
  <p:tag name="KEEPFILES" val="False"/>
  <p:tag name="DEBUGPAUSE" val="False"/>
  <p:tag name="RESOLUTION" val="1200"/>
  <p:tag name="TIMEOUT" val="(none)"/>
  <p:tag name="BOXWIDTH" val="559"/>
  <p:tag name="BOXHEIGHT" val="415"/>
  <p:tag name="BOXFONT" val="10"/>
  <p:tag name="BOXWRAP" val="False"/>
  <p:tag name="WORKAROUNDTRANSPARENCYBUG" val="False"/>
  <p:tag name="ALLOWFONTSUBSTITUTION" val="False"/>
  <p:tag name="BITMAPFORMAT" val="png16m"/>
  <p:tag name="ORIGWIDTH" val="205"/>
  <p:tag name="PICTUREFILESIZE" val="12128"/>
</p:tagLst>
</file>

<file path=ppt/tags/tag5.xml><?xml version="1.0" encoding="utf-8"?>
<p:tagLst xmlns:a="http://schemas.openxmlformats.org/drawingml/2006/main" xmlns:r="http://schemas.openxmlformats.org/officeDocument/2006/relationships" xmlns:p="http://schemas.openxmlformats.org/presentationml/2006/main">
  <p:tag name="SOURCE" val="\documentclass{slides}\pagestyle{empty}&#10;\usepackage[usenames]{color}&#10;\def\mat#1{\textcolor{BrickRed}{#1}}&#10;\def\lor{\vee}&#10;\def\land{\wedge}&#10;\def\implies{\Rightarrow}&#10;\def\indiff{\sim}&#10;\def\pref{\succ}&#10;\def\prefeq{\succeq}&#10;\def\nl{\\\phantom{xxx}}&#10;\def\al{\\}&#10;\def\lequiv{\Leftrightarrow}&#10;\begin{document}&#10;\underline{Orderability}\nl&#10;\mat{$(A \pref B) \lor (B \pref A) \lor (A \indiff B)$}\al&#10;\underline{Transitivity}\nl&#10;\mat{$(A \pref B) \land (B \pref C) \implies (A \pref C)$}\al&#10;\underline{Continuity}\nl&#10;\mat{$A \pref B \pref C \implies \exists p \,\, [p,A;\ 1-p,C] \indiff B$}\al&#10;\underline{Substitutability}\nl&#10;\mat{$A \indiff B \implies [p,A;\ 1-p,C] \indiff [p,B; 1-p,C]$}\al&#10;\underline{Monotonicity}\nl&#10;\mat{$A \pref B \implies$}\nl&#10;\phantom{xx}\mat{$(p \geq q \lequiv [p,A;\ 1-p,B] \prefeq [q,A;\ 1-q,B])$}&#10;\end{document}&#10;"/>
  <p:tag name="EXTERNALNAME" val="txp_fig"/>
  <p:tag name="BLEND" val="False"/>
  <p:tag name="TRANSPARENT" val="False"/>
  <p:tag name="KEEPFILES" val="False"/>
  <p:tag name="DEBUGPAUSE" val="False"/>
  <p:tag name="RESOLUTION" val="1200"/>
  <p:tag name="TIMEOUT" val="(none)"/>
  <p:tag name="BOXWIDTH" val="559"/>
  <p:tag name="BOXHEIGHT" val="415"/>
  <p:tag name="BOXFONT" val="10"/>
  <p:tag name="BOXWRAP" val="False"/>
  <p:tag name="WORKAROUNDTRANSPARENCYBUG" val="False"/>
  <p:tag name="ALLOWFONTSUBSTITUTION" val="False"/>
  <p:tag name="BITMAPFORMAT" val="png16m"/>
  <p:tag name="ORIGWIDTH" val="466"/>
  <p:tag name="PICTUREFILESIZE" val="237600"/>
</p:tagLst>
</file>

<file path=ppt/tags/tag6.xml><?xml version="1.0" encoding="utf-8"?>
<p:tagLst xmlns:a="http://schemas.openxmlformats.org/drawingml/2006/main" xmlns:r="http://schemas.openxmlformats.org/officeDocument/2006/relationships" xmlns:p="http://schemas.openxmlformats.org/presentationml/2006/main">
  <p:tag name="SOURCE" val="\documentclass{slides}\pagestyle{empty}&#10;\usepackage[usenames]{color}&#10;\def\mat#1{\textcolor{BrickRed}{#1}}&#10;\def\lor{\vee}&#10;\def\land{\wedge}&#10;\def\implies{\Rightarrow}&#10;\def\indiff{\sim}&#10;\def\pref{\succ}&#10;\def\prefeq{\succeq}&#10;\def\nl{\\\phantom{xxx}}&#10;\def\al{\\}&#10;\def\lequiv{\Leftrightarrow}&#10;\begin{document}&#10;\mat{$U(A) \geq U(B)\ \lequiv \ A\prefeq B$}\\[10pt]&#10;\mat{$U([p_1,S_1;\ \ldots\ ;\ p_n,S_n]) = \sum_i p_i U(S_i)$}&#10;\end{document}&#10;"/>
  <p:tag name="EXTERNALNAME" val="txp_fig"/>
  <p:tag name="BLEND" val="False"/>
  <p:tag name="TRANSPARENT" val="False"/>
  <p:tag name="KEEPFILES" val="False"/>
  <p:tag name="DEBUGPAUSE" val="False"/>
  <p:tag name="RESOLUTION" val="1200"/>
  <p:tag name="TIMEOUT" val="(none)"/>
  <p:tag name="BOXWIDTH" val="559"/>
  <p:tag name="BOXHEIGHT" val="415"/>
  <p:tag name="BOXFONT" val="10"/>
  <p:tag name="BOXWRAP" val="False"/>
  <p:tag name="WORKAROUNDTRANSPARENCYBUG" val="False"/>
  <p:tag name="ALLOWFONTSUBSTITUTION" val="False"/>
  <p:tag name="BITMAPFORMAT" val="png16m"/>
  <p:tag name="ORIGWIDTH" val="362"/>
  <p:tag name="PICTUREFILESIZE" val="49668"/>
</p:tagLst>
</file>

<file path=ppt/tags/tag7.xml><?xml version="1.0" encoding="utf-8"?>
<p:tagLst xmlns:a="http://schemas.openxmlformats.org/drawingml/2006/main" xmlns:r="http://schemas.openxmlformats.org/officeDocument/2006/relationships" xmlns:p="http://schemas.openxmlformats.org/presentationml/2006/main">
  <p:tag name="SOURCE" val="\documentclass{slides}\pagestyle{empty}&#10;\usepackage[usenames]{color}&#10;\def\mat#1{\textcolor{BrickRed}{#1}}&#10;\def\lor{\vee}&#10;\def\land{\wedge}&#10;\def\implies{\Rightarrow}&#10;\def\indiff{\sim}&#10;\def\pref{\succ}&#10;\def\prefeq{\succeq}&#10;\def\nl{\\\phantom{xxx}}&#10;\def\al{\\}&#10;\def\lequiv{\Leftrightarrow}&#10;\begin{document}&#10;\mat{\[&#10;  U'(x) = k_1 U(x) + k_2 \quad\mbox{where } k_1 &gt; 0&#10;\]}&#10;\end{document}&#10;"/>
  <p:tag name="EXTERNALNAME" val="txp_fig"/>
  <p:tag name="BLEND" val="False"/>
  <p:tag name="TRANSPARENT" val="False"/>
  <p:tag name="KEEPFILES" val="False"/>
  <p:tag name="DEBUGPAUSE" val="False"/>
  <p:tag name="RESOLUTION" val="1200"/>
  <p:tag name="TIMEOUT" val="(none)"/>
  <p:tag name="BOXWIDTH" val="559"/>
  <p:tag name="BOXHEIGHT" val="415"/>
  <p:tag name="BOXFONT" val="10"/>
  <p:tag name="BOXWRAP" val="False"/>
  <p:tag name="WORKAROUNDTRANSPARENCYBUG" val="False"/>
  <p:tag name="ALLOWFONTSUBSTITUTION" val="False"/>
  <p:tag name="BITMAPFORMAT" val="png16m"/>
  <p:tag name="ORIGWIDTH" val="356"/>
  <p:tag name="PICTUREFILESIZE" val="24995"/>
</p:tagLst>
</file>

<file path=ppt/theme/theme1.xml><?xml version="1.0" encoding="utf-8"?>
<a:theme xmlns:a="http://schemas.openxmlformats.org/drawingml/2006/main" name="dan-berkeley-nlp-v1">
  <a:themeElements>
    <a:clrScheme name="dan-berkeley-nlp-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an-berkeley-nlp-v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an-berkeley-nlp-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an-berkeley-nlp-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an-berkeley-nlp-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an-berkeley-nlp-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an-berkeley-nlp-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an-berkeley-nlp-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an-berkeley-nlp-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an-berkeley-nlp-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an-berkeley-nlp-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an-berkeley-nlp-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an-berkeley-nlp-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an-berkeley-nlp-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FA12 cs188 lecture 3 -- a-star search</Template>
  <TotalTime>37841</TotalTime>
  <Words>4078</Words>
  <Application>Microsoft Macintosh PowerPoint</Application>
  <PresentationFormat>Widescreen</PresentationFormat>
  <Paragraphs>643</Paragraphs>
  <Slides>51</Slides>
  <Notes>39</Notes>
  <HiddenSlides>1</HiddenSlides>
  <MMClips>6</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51</vt:i4>
      </vt:variant>
    </vt:vector>
  </HeadingPairs>
  <TitlesOfParts>
    <vt:vector size="60" baseType="lpstr">
      <vt:lpstr>Calibri</vt:lpstr>
      <vt:lpstr>Mangal</vt:lpstr>
      <vt:lpstr>MS PGothic</vt:lpstr>
      <vt:lpstr>Symbol</vt:lpstr>
      <vt:lpstr>Times New Roman</vt:lpstr>
      <vt:lpstr>Wingdings</vt:lpstr>
      <vt:lpstr>Arial</vt:lpstr>
      <vt:lpstr>dan-berkeley-nlp-v1</vt:lpstr>
      <vt:lpstr>Equation</vt:lpstr>
      <vt:lpstr>Midterm Exam 1  is next Tuesday in class</vt:lpstr>
      <vt:lpstr>HW4 has been released</vt:lpstr>
      <vt:lpstr>Adversarial Search</vt:lpstr>
      <vt:lpstr>Adversarial Search 2: Uncertainty and Utilities</vt:lpstr>
      <vt:lpstr>Review: Minimax and Alpha-Beta 1</vt:lpstr>
      <vt:lpstr>Review: Minimax and Alpha-Beta 2</vt:lpstr>
      <vt:lpstr>Uncertain Outcomes</vt:lpstr>
      <vt:lpstr>Worst-Case vs. Average Case</vt:lpstr>
      <vt:lpstr>Expectimax Search</vt:lpstr>
      <vt:lpstr>Video of Minimax Pacman</vt:lpstr>
      <vt:lpstr>Video of Expectimax Pacman</vt:lpstr>
      <vt:lpstr>Expectimax Pseudocode</vt:lpstr>
      <vt:lpstr>Expectimax Pseudocode</vt:lpstr>
      <vt:lpstr>Expectimax Example</vt:lpstr>
      <vt:lpstr>Expectimax Pruning?</vt:lpstr>
      <vt:lpstr>Depth-Limited Expectimax</vt:lpstr>
      <vt:lpstr>Probabilities</vt:lpstr>
      <vt:lpstr>Reminder: Probabilities</vt:lpstr>
      <vt:lpstr>Reminder: Expectations</vt:lpstr>
      <vt:lpstr>What Probabilities to Use?</vt:lpstr>
      <vt:lpstr>What are Probabilities?</vt:lpstr>
      <vt:lpstr>Quiz: Informed Probabilities</vt:lpstr>
      <vt:lpstr>Modeling Assumptions</vt:lpstr>
      <vt:lpstr>The Dangers of Optimism and Pessimism</vt:lpstr>
      <vt:lpstr>Assumptions vs. Reality</vt:lpstr>
      <vt:lpstr>Video of Demo World Assumptions Random Ghost – Expectimax Pacman</vt:lpstr>
      <vt:lpstr>Video of Demo World Assumptions Adversarial Ghost – Minimax Pacman</vt:lpstr>
      <vt:lpstr>Video of Demo World Assumptions Adversarial Ghost – Expectimax Pacman</vt:lpstr>
      <vt:lpstr>Video of Demo World Assumptions Random Ghost – Expectimax Pacman</vt:lpstr>
      <vt:lpstr>Other Game Types</vt:lpstr>
      <vt:lpstr>Mixed Layer Types</vt:lpstr>
      <vt:lpstr>Example: Backgammon</vt:lpstr>
      <vt:lpstr>Multi-Agent Utilities</vt:lpstr>
      <vt:lpstr>Utilities</vt:lpstr>
      <vt:lpstr>Maximum Expected Utility</vt:lpstr>
      <vt:lpstr>What Utilities to Use?</vt:lpstr>
      <vt:lpstr>Utilities</vt:lpstr>
      <vt:lpstr>Utilities: Uncertain Outcomes</vt:lpstr>
      <vt:lpstr>Preferences</vt:lpstr>
      <vt:lpstr>Rationality</vt:lpstr>
      <vt:lpstr>Rational Preferences</vt:lpstr>
      <vt:lpstr>Rational Preferences</vt:lpstr>
      <vt:lpstr>MEU Principle</vt:lpstr>
      <vt:lpstr>Human Utilities</vt:lpstr>
      <vt:lpstr>Utility Scales</vt:lpstr>
      <vt:lpstr>Human Utilities</vt:lpstr>
      <vt:lpstr>Money</vt:lpstr>
      <vt:lpstr>Example: Insurance</vt:lpstr>
      <vt:lpstr>Example: Human Rationality?</vt:lpstr>
      <vt:lpstr>Uncertainty Everywhere</vt:lpstr>
      <vt:lpstr>Next Time: MDPs!</vt:lpstr>
    </vt:vector>
  </TitlesOfParts>
  <LinksUpToDate>false</LinksUpToDate>
  <SharedDoc>false</SharedDoc>
  <HyperlinksChanged>false</HyperlinksChanged>
  <AppVersion>15.0037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294-5: Statistical Natural Language Processing</dc:title>
  <dc:creator>Preferred Customer</dc:creator>
  <cp:lastModifiedBy>Callison-Burch, Christopher</cp:lastModifiedBy>
  <cp:revision>2453</cp:revision>
  <cp:lastPrinted>2014-02-11T19:07:06Z</cp:lastPrinted>
  <dcterms:created xsi:type="dcterms:W3CDTF">2004-08-27T04:16:05Z</dcterms:created>
  <dcterms:modified xsi:type="dcterms:W3CDTF">2018-09-27T15:33:08Z</dcterms:modified>
</cp:coreProperties>
</file>